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6" r:id="rId16"/>
    <p:sldId id="277" r:id="rId17"/>
    <p:sldId id="278" r:id="rId18"/>
    <p:sldId id="283" r:id="rId19"/>
    <p:sldId id="285" r:id="rId20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3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5.png"/><Relationship Id="rId7" Type="http://schemas.openxmlformats.org/officeDocument/2006/relationships/image" Target="../media/image4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09.png"/><Relationship Id="rId5" Type="http://schemas.openxmlformats.org/officeDocument/2006/relationships/image" Target="../media/image4.png"/><Relationship Id="rId10" Type="http://schemas.openxmlformats.org/officeDocument/2006/relationships/image" Target="../media/image108.png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11.png"/><Relationship Id="rId7" Type="http://schemas.openxmlformats.org/officeDocument/2006/relationships/image" Target="../media/image5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.png"/><Relationship Id="rId10" Type="http://schemas.openxmlformats.org/officeDocument/2006/relationships/image" Target="../media/image114.jpg"/><Relationship Id="rId4" Type="http://schemas.openxmlformats.org/officeDocument/2006/relationships/image" Target="../media/image112.png"/><Relationship Id="rId9" Type="http://schemas.openxmlformats.org/officeDocument/2006/relationships/image" Target="../media/image11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12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18.png"/><Relationship Id="rId5" Type="http://schemas.openxmlformats.org/officeDocument/2006/relationships/image" Target="../media/image4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64.png"/><Relationship Id="rId3" Type="http://schemas.openxmlformats.org/officeDocument/2006/relationships/image" Target="../media/image57.png"/><Relationship Id="rId7" Type="http://schemas.openxmlformats.org/officeDocument/2006/relationships/image" Target="../media/image4.png"/><Relationship Id="rId12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0" Type="http://schemas.openxmlformats.org/officeDocument/2006/relationships/image" Target="../media/image61.png"/><Relationship Id="rId4" Type="http://schemas.openxmlformats.org/officeDocument/2006/relationships/image" Target="../media/image42.png"/><Relationship Id="rId9" Type="http://schemas.openxmlformats.org/officeDocument/2006/relationships/image" Target="../media/image123.png"/><Relationship Id="rId14" Type="http://schemas.openxmlformats.org/officeDocument/2006/relationships/image" Target="../media/image1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31.png"/><Relationship Id="rId18" Type="http://schemas.openxmlformats.org/officeDocument/2006/relationships/image" Target="../media/image135.png"/><Relationship Id="rId26" Type="http://schemas.openxmlformats.org/officeDocument/2006/relationships/image" Target="../media/image86.png"/><Relationship Id="rId3" Type="http://schemas.openxmlformats.org/officeDocument/2006/relationships/image" Target="../media/image34.png"/><Relationship Id="rId21" Type="http://schemas.openxmlformats.org/officeDocument/2006/relationships/image" Target="../media/image137.png"/><Relationship Id="rId7" Type="http://schemas.openxmlformats.org/officeDocument/2006/relationships/image" Target="../media/image129.png"/><Relationship Id="rId12" Type="http://schemas.openxmlformats.org/officeDocument/2006/relationships/image" Target="../media/image78.png"/><Relationship Id="rId17" Type="http://schemas.openxmlformats.org/officeDocument/2006/relationships/image" Target="../media/image134.png"/><Relationship Id="rId25" Type="http://schemas.openxmlformats.org/officeDocument/2006/relationships/image" Target="../media/image85.png"/><Relationship Id="rId2" Type="http://schemas.openxmlformats.org/officeDocument/2006/relationships/image" Target="../media/image126.png"/><Relationship Id="rId16" Type="http://schemas.openxmlformats.org/officeDocument/2006/relationships/image" Target="../media/image133.png"/><Relationship Id="rId20" Type="http://schemas.openxmlformats.org/officeDocument/2006/relationships/image" Target="../media/image136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71.png"/><Relationship Id="rId24" Type="http://schemas.openxmlformats.org/officeDocument/2006/relationships/image" Target="../media/image140.png"/><Relationship Id="rId5" Type="http://schemas.openxmlformats.org/officeDocument/2006/relationships/image" Target="../media/image127.png"/><Relationship Id="rId15" Type="http://schemas.openxmlformats.org/officeDocument/2006/relationships/image" Target="../media/image132.png"/><Relationship Id="rId23" Type="http://schemas.openxmlformats.org/officeDocument/2006/relationships/image" Target="../media/image139.png"/><Relationship Id="rId28" Type="http://schemas.openxmlformats.org/officeDocument/2006/relationships/image" Target="../media/image88.png"/><Relationship Id="rId10" Type="http://schemas.openxmlformats.org/officeDocument/2006/relationships/image" Target="../media/image130.png"/><Relationship Id="rId19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42.png"/><Relationship Id="rId14" Type="http://schemas.openxmlformats.org/officeDocument/2006/relationships/image" Target="../media/image74.png"/><Relationship Id="rId22" Type="http://schemas.openxmlformats.org/officeDocument/2006/relationships/image" Target="../media/image138.png"/><Relationship Id="rId27" Type="http://schemas.openxmlformats.org/officeDocument/2006/relationships/image" Target="../media/image1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3.png"/><Relationship Id="rId7" Type="http://schemas.openxmlformats.org/officeDocument/2006/relationships/image" Target="../media/image14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8.png"/><Relationship Id="rId7" Type="http://schemas.openxmlformats.org/officeDocument/2006/relationships/image" Target="../media/image14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152.png"/><Relationship Id="rId5" Type="http://schemas.openxmlformats.org/officeDocument/2006/relationships/image" Target="../media/image4.png"/><Relationship Id="rId10" Type="http://schemas.openxmlformats.org/officeDocument/2006/relationships/image" Target="../media/image151.png"/><Relationship Id="rId4" Type="http://schemas.openxmlformats.org/officeDocument/2006/relationships/image" Target="../media/image3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15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154.png"/><Relationship Id="rId5" Type="http://schemas.openxmlformats.org/officeDocument/2006/relationships/image" Target="../media/image57.png"/><Relationship Id="rId10" Type="http://schemas.openxmlformats.org/officeDocument/2006/relationships/image" Target="../media/image109.png"/><Relationship Id="rId4" Type="http://schemas.openxmlformats.org/officeDocument/2006/relationships/image" Target="../media/image153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59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4.png"/><Relationship Id="rId4" Type="http://schemas.openxmlformats.org/officeDocument/2006/relationships/image" Target="../media/image1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11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4.png"/><Relationship Id="rId10" Type="http://schemas.openxmlformats.org/officeDocument/2006/relationships/image" Target="../media/image165.png"/><Relationship Id="rId4" Type="http://schemas.openxmlformats.org/officeDocument/2006/relationships/image" Target="../media/image3.png"/><Relationship Id="rId9" Type="http://schemas.openxmlformats.org/officeDocument/2006/relationships/image" Target="../media/image1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8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.pn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7.png"/><Relationship Id="rId7" Type="http://schemas.openxmlformats.org/officeDocument/2006/relationships/image" Target="../media/image4.png"/><Relationship Id="rId12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0" Type="http://schemas.openxmlformats.org/officeDocument/2006/relationships/image" Target="../media/image61.png"/><Relationship Id="rId4" Type="http://schemas.openxmlformats.org/officeDocument/2006/relationships/image" Target="../media/image42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" Type="http://schemas.openxmlformats.org/officeDocument/2006/relationships/image" Target="../media/image34.png"/><Relationship Id="rId21" Type="http://schemas.openxmlformats.org/officeDocument/2006/relationships/image" Target="../media/image81.png"/><Relationship Id="rId7" Type="http://schemas.openxmlformats.org/officeDocument/2006/relationships/image" Target="../media/image3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2" Type="http://schemas.openxmlformats.org/officeDocument/2006/relationships/image" Target="../media/image66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image" Target="../media/image68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7.png"/><Relationship Id="rId9" Type="http://schemas.openxmlformats.org/officeDocument/2006/relationships/image" Target="../media/image42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4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2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0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5346700" y="-5346700"/>
            <a:ext cx="13741400" cy="2442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3594100" y="-685800"/>
            <a:ext cx="15798800" cy="134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13563600"/>
            <a:ext cx="24574500" cy="15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563600"/>
            <a:ext cx="121920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0700" y="5334000"/>
            <a:ext cx="330200" cy="160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0" y="5067300"/>
            <a:ext cx="5994400" cy="520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400" y="4445000"/>
            <a:ext cx="6184900" cy="364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6100" y="3073400"/>
            <a:ext cx="2832100" cy="3492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8500" y="3848100"/>
            <a:ext cx="2768600" cy="260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8000" y="5689600"/>
            <a:ext cx="2959100" cy="278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6400" y="5867400"/>
            <a:ext cx="2946400" cy="262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6400" y="9359900"/>
            <a:ext cx="2146300" cy="1638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01800" y="3975100"/>
            <a:ext cx="2146300" cy="2692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94100" y="8331200"/>
            <a:ext cx="431800" cy="1625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9245600"/>
            <a:ext cx="457200" cy="158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79600" y="5791200"/>
            <a:ext cx="635000" cy="889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91000" y="8648700"/>
            <a:ext cx="457200" cy="1638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909300" y="2514600"/>
            <a:ext cx="12471400" cy="8470900"/>
          </a:xfrm>
          <a:prstGeom prst="rect">
            <a:avLst/>
          </a:prstGeom>
        </p:spPr>
        <p:txBody>
          <a:bodyPr lIns="0" tIns="169333" rIns="0" bIns="169333" rtlCol="0" anchor="ctr"/>
          <a:lstStyle/>
          <a:p>
            <a:pPr lvl="0" algn="l">
              <a:lnSpc>
                <a:spcPct val="99600"/>
              </a:lnSpc>
            </a:pPr>
            <a:r>
              <a:rPr lang="en-US" sz="13333" b="0" i="0" u="none" strike="noStrike" spc="-1600" dirty="0" err="1" smtClean="0">
                <a:solidFill>
                  <a:srgbClr val="3958E3"/>
                </a:solidFill>
                <a:latin typeface="S-Core Dream 7 ExtraBold"/>
                <a:ea typeface="S-Core Dream 7 ExtraBold"/>
                <a:cs typeface="S-Core Dream 7 ExtraBold"/>
              </a:rPr>
              <a:t>공장</a:t>
            </a:r>
            <a:r>
              <a:rPr lang="en-US" sz="13333" b="0" i="0" u="none" strike="noStrike" spc="-1600" dirty="0" smtClean="0">
                <a:solidFill>
                  <a:srgbClr val="3958E3"/>
                </a:solidFill>
                <a:latin typeface="S-Core Dream 7 ExtraBold"/>
                <a:ea typeface="S-Core Dream 7 ExtraBold"/>
                <a:cs typeface="S-Core Dream 7 ExtraBold"/>
              </a:rPr>
              <a:t> </a:t>
            </a:r>
            <a:r>
              <a:rPr lang="en-US" sz="13333" b="0" i="0" u="none" strike="noStrike" spc="-1600" dirty="0" err="1">
                <a:solidFill>
                  <a:srgbClr val="3958E3"/>
                </a:solidFill>
                <a:latin typeface="S-Core Dream 7 ExtraBold"/>
                <a:ea typeface="S-Core Dream 7 ExtraBold"/>
                <a:cs typeface="S-Core Dream 7 ExtraBold"/>
              </a:rPr>
              <a:t>안전</a:t>
            </a:r>
            <a:r>
              <a:rPr lang="en-US" sz="13333" b="0" i="0" u="none" strike="noStrike" spc="-1600" dirty="0">
                <a:solidFill>
                  <a:srgbClr val="3958E3"/>
                </a:solidFill>
                <a:latin typeface="S-Core Dream 7 ExtraBold"/>
                <a:ea typeface="S-Core Dream 7 ExtraBold"/>
                <a:cs typeface="S-Core Dream 7 ExtraBold"/>
              </a:rPr>
              <a:t> </a:t>
            </a:r>
            <a:r>
              <a:rPr lang="en-US" sz="13333" b="0" i="0" u="none" strike="noStrike" spc="-1600" dirty="0" err="1">
                <a:solidFill>
                  <a:srgbClr val="3958E3"/>
                </a:solidFill>
                <a:latin typeface="S-Core Dream 7 ExtraBold"/>
                <a:ea typeface="S-Core Dream 7 ExtraBold"/>
                <a:cs typeface="S-Core Dream 7 ExtraBold"/>
              </a:rPr>
              <a:t>모니터링</a:t>
            </a:r>
            <a:r>
              <a:rPr lang="en-US" sz="13333" b="0" i="0" u="none" strike="noStrike" spc="-1600" dirty="0">
                <a:solidFill>
                  <a:srgbClr val="3958E3"/>
                </a:solidFill>
                <a:latin typeface="S-Core Dream 7 ExtraBold"/>
                <a:ea typeface="S-Core Dream 7 ExtraBold"/>
                <a:cs typeface="S-Core Dream 7 ExtraBold"/>
              </a:rPr>
              <a:t> </a:t>
            </a:r>
            <a:r>
              <a:rPr lang="en-US" sz="13333" b="0" i="0" u="none" strike="noStrike" spc="-1600" dirty="0" err="1">
                <a:solidFill>
                  <a:srgbClr val="3958E3"/>
                </a:solidFill>
                <a:latin typeface="S-Core Dream 7 ExtraBold"/>
                <a:ea typeface="S-Core Dream 7 ExtraBold"/>
                <a:cs typeface="S-Core Dream 7 ExtraBold"/>
              </a:rPr>
              <a:t>시스템</a:t>
            </a:r>
            <a:endParaRPr lang="en-US" sz="13333" b="0" i="0" u="none" strike="noStrike" spc="-1600" dirty="0">
              <a:solidFill>
                <a:srgbClr val="3958E3"/>
              </a:solidFill>
              <a:latin typeface="S-Core Dream 7 ExtraBold"/>
              <a:ea typeface="S-Core Dream 7 ExtraBold"/>
              <a:cs typeface="S-Core Dream 7 Extra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909300" y="8890000"/>
            <a:ext cx="12090400" cy="596900"/>
          </a:xfrm>
          <a:prstGeom prst="rect">
            <a:avLst/>
          </a:prstGeom>
        </p:spPr>
        <p:txBody>
          <a:bodyPr lIns="0" tIns="42333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6600" b="1" spc="-200" dirty="0" smtClean="0">
                <a:solidFill>
                  <a:srgbClr val="00B0F0"/>
                </a:solidFill>
                <a:latin typeface="Pretendard Regular"/>
                <a:ea typeface="Pretendard Regular"/>
                <a:cs typeface="Pretendard Regular"/>
              </a:rPr>
              <a:t>강남대 </a:t>
            </a:r>
            <a:r>
              <a:rPr lang="ko-KR" altLang="en-US" sz="6600" b="1" spc="-200" dirty="0" err="1" smtClean="0">
                <a:solidFill>
                  <a:srgbClr val="00B0F0"/>
                </a:solidFill>
                <a:latin typeface="Pretendard Regular"/>
                <a:ea typeface="Pretendard Regular"/>
                <a:cs typeface="Pretendard Regular"/>
              </a:rPr>
              <a:t>오앤</a:t>
            </a:r>
            <a:r>
              <a:rPr lang="en-US" altLang="ko-KR" sz="6600" b="1" spc="-200" dirty="0" smtClean="0">
                <a:solidFill>
                  <a:srgbClr val="00B0F0"/>
                </a:solidFill>
                <a:latin typeface="Pretendard Regular"/>
                <a:ea typeface="Pretendard Regular"/>
                <a:cs typeface="Pretendard Regular"/>
              </a:rPr>
              <a:t>2</a:t>
            </a:r>
            <a:r>
              <a:rPr lang="ko-KR" altLang="en-US" sz="6600" b="1" spc="-200" dirty="0" smtClean="0">
                <a:solidFill>
                  <a:srgbClr val="00B0F0"/>
                </a:solidFill>
                <a:latin typeface="Pretendard Regular"/>
                <a:ea typeface="Pretendard Regular"/>
                <a:cs typeface="Pretendard Regular"/>
              </a:rPr>
              <a:t>팀</a:t>
            </a:r>
            <a:endParaRPr lang="en-US" altLang="ko-KR" sz="6600" b="1" spc="-200" dirty="0" smtClean="0">
              <a:solidFill>
                <a:srgbClr val="00B0F0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333" b="1" i="0" u="none" strike="noStrike" spc="-200" dirty="0" smtClean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최창원</a:t>
            </a:r>
            <a:r>
              <a:rPr lang="en-US" altLang="ko-KR" sz="3333" b="1" i="0" u="none" strike="noStrike" spc="-200" dirty="0" smtClean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, </a:t>
            </a:r>
            <a:r>
              <a:rPr lang="ko-KR" altLang="en-US" sz="3333" b="1" i="0" u="none" strike="noStrike" spc="-200" dirty="0" err="1" smtClean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고범주</a:t>
            </a:r>
            <a:endParaRPr lang="en-US" sz="3333" b="1" i="0" u="none" strike="noStrike" spc="-200" dirty="0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5346700" y="-5346700"/>
            <a:ext cx="13741400" cy="2442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5803900" y="-774700"/>
            <a:ext cx="15798800" cy="134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13563600"/>
            <a:ext cx="24574500" cy="15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563600"/>
            <a:ext cx="121920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1400" y="1447800"/>
            <a:ext cx="7213600" cy="387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1447800"/>
            <a:ext cx="2794000" cy="344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9300" y="1447800"/>
            <a:ext cx="7213600" cy="387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5400000">
            <a:off x="977900" y="6832600"/>
            <a:ext cx="109220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95300" y="5143500"/>
            <a:ext cx="5930900" cy="2641600"/>
          </a:xfrm>
          <a:prstGeom prst="rect">
            <a:avLst/>
          </a:prstGeom>
        </p:spPr>
        <p:txBody>
          <a:bodyPr lIns="0" tIns="0" rIns="0" bIns="101600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활용방안 및 기대 효과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5300" y="8089900"/>
            <a:ext cx="5727700" cy="16891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본 프로젝트는 다양한 산업 현장에서 안전 모니터링 시스템으로 활용 가능하며, 실시간 위험 감지를 통해 작업자의 안전을 보장하고 사고를 예방합니다.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9300" y="4800600"/>
            <a:ext cx="7213600" cy="7505700"/>
          </a:xfrm>
          <a:prstGeom prst="rect">
            <a:avLst/>
          </a:prstGeom>
          <a:effectLst>
            <a:outerShdw blurRad="252359" dist="277317" dir="5400000">
              <a:srgbClr val="CDD9ED">
                <a:alpha val="41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>
            <a:alphaModFix amt="54000"/>
          </a:blip>
          <a:stretch>
            <a:fillRect/>
          </a:stretch>
        </p:blipFill>
        <p:spPr>
          <a:xfrm rot="-10800000">
            <a:off x="7556500" y="6413500"/>
            <a:ext cx="62738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505700" y="5308600"/>
            <a:ext cx="64008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44CCE5"/>
                </a:solidFill>
                <a:latin typeface="S-Core Dream 5 Medium"/>
                <a:ea typeface="S-Core Dream 5 Medium"/>
                <a:cs typeface="S-Core Dream 5 Medium"/>
              </a:rPr>
              <a:t>활용방안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05700" y="6654800"/>
            <a:ext cx="6400800" cy="45466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제조업 공장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 - 프레스, 용접, 절단 등 위험 기계 작업 구역 모니터링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 - 작업자의 비명, 도움 요청 등 위험 신호 감지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 - 비상 상황 발생 시 즉시 알림 및 대응</a:t>
            </a:r>
          </a:p>
          <a:p>
            <a:pPr lvl="0" algn="ctr">
              <a:lnSpc>
                <a:spcPct val="99600"/>
              </a:lnSpc>
            </a:pPr>
            <a:endParaRPr lang="en-US" sz="2933" b="0" i="0" u="none" strike="noStrike" spc="-20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건설 현장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 - 작업자 안전 모니터링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 - 추락, 붕괴 등 위험 상황 감지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 - 비상 상황 발생 시 즉시 구조 요청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81400" y="4800600"/>
            <a:ext cx="7213600" cy="7505700"/>
          </a:xfrm>
          <a:prstGeom prst="rect">
            <a:avLst/>
          </a:prstGeom>
          <a:effectLst>
            <a:outerShdw blurRad="252359" dist="277317" dir="5400000">
              <a:srgbClr val="CDD9ED">
                <a:alpha val="41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>
            <a:alphaModFix amt="54000"/>
          </a:blip>
          <a:stretch>
            <a:fillRect/>
          </a:stretch>
        </p:blipFill>
        <p:spPr>
          <a:xfrm rot="-10800000">
            <a:off x="16751300" y="6413500"/>
            <a:ext cx="62738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6687800" y="5308600"/>
            <a:ext cx="64008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44CCE5"/>
                </a:solidFill>
                <a:latin typeface="S-Core Dream 5 Medium"/>
                <a:ea typeface="S-Core Dream 5 Medium"/>
                <a:cs typeface="S-Core Dream 5 Medium"/>
              </a:rPr>
              <a:t>기대 효과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87800" y="6235700"/>
            <a:ext cx="6400800" cy="58801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안전성</a:t>
            </a: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향상</a:t>
            </a:r>
            <a:endParaRPr lang="en-US" sz="2933" b="0" i="0" u="none" strike="noStrike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 -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즉각적인</a:t>
            </a: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위험</a:t>
            </a: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감지</a:t>
            </a: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및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대응</a:t>
            </a:r>
            <a:endParaRPr lang="en-US" sz="2933" b="0" i="0" u="none" strike="noStrike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 - 24시간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지속적인</a:t>
            </a: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모니터링</a:t>
            </a:r>
            <a:endParaRPr lang="en-US" sz="2933" b="0" i="0" u="none" strike="noStrike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 -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사고</a:t>
            </a: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예방</a:t>
            </a:r>
            <a:endParaRPr lang="en-US" sz="2933" b="0" i="0" u="none" strike="noStrike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  <a:p>
            <a:pPr lvl="0" algn="ctr">
              <a:lnSpc>
                <a:spcPct val="99600"/>
              </a:lnSpc>
            </a:pPr>
            <a:endParaRPr lang="en-US" sz="2933" b="0" i="0" u="none" strike="noStrike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운영</a:t>
            </a: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효율성</a:t>
            </a: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향상</a:t>
            </a:r>
            <a:endParaRPr lang="en-US" sz="2933" b="0" i="0" u="none" strike="noStrike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 -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자동화된</a:t>
            </a: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모니터링</a:t>
            </a:r>
            <a:endParaRPr lang="en-US" sz="2933" b="0" i="0" u="none" strike="noStrike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 -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데이터</a:t>
            </a: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기반</a:t>
            </a: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의사결정</a:t>
            </a:r>
            <a:endParaRPr lang="en-US" sz="2933" b="0" i="0" u="none" strike="noStrike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 -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관리</a:t>
            </a: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부담</a:t>
            </a: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감소</a:t>
            </a:r>
            <a:endParaRPr lang="en-US" sz="2933" b="0" i="0" u="none" strike="noStrike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  <a:p>
            <a:pPr lvl="0" algn="ctr">
              <a:lnSpc>
                <a:spcPct val="99600"/>
              </a:lnSpc>
            </a:pPr>
            <a:endParaRPr lang="en-US" sz="2933" b="0" i="0" u="none" strike="noStrike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비용</a:t>
            </a: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절감</a:t>
            </a:r>
            <a:endParaRPr lang="en-US" sz="2933" b="0" i="0" u="none" strike="noStrike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 -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인력</a:t>
            </a: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비용</a:t>
            </a: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절감</a:t>
            </a:r>
            <a:endParaRPr lang="en-US" sz="2933" b="0" i="0" u="none" strike="noStrike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 -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사고</a:t>
            </a: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비용</a:t>
            </a: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절감</a:t>
            </a:r>
            <a:endParaRPr lang="en-US" sz="2933" b="0" i="0" u="none" strike="noStrike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88296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5346700" y="-5346700"/>
            <a:ext cx="13741400" cy="2442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5803900" y="-774700"/>
            <a:ext cx="15798800" cy="134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13563600"/>
            <a:ext cx="24574500" cy="15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563600"/>
            <a:ext cx="121920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5400000">
            <a:off x="673100" y="6858000"/>
            <a:ext cx="115443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2400300"/>
            <a:ext cx="2781300" cy="2489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95300" y="5143500"/>
            <a:ext cx="5930900" cy="2641600"/>
          </a:xfrm>
          <a:prstGeom prst="rect">
            <a:avLst/>
          </a:prstGeom>
        </p:spPr>
        <p:txBody>
          <a:bodyPr lIns="0" tIns="0" rIns="0" bIns="101600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팀 구성 및 역할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300" y="8089900"/>
            <a:ext cx="5727700" cy="16891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본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프로젝트는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smtClean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2인으로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구성된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팀에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의해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수행되었으며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, 각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팀원은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자신의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전문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분야에서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핵심적인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역할을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담당했습니다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3700" y="1092200"/>
            <a:ext cx="11836400" cy="3505200"/>
          </a:xfrm>
          <a:prstGeom prst="rect">
            <a:avLst/>
          </a:prstGeom>
          <a:effectLst>
            <a:outerShdw blurRad="122585" dist="134709" dir="5400000">
              <a:srgbClr val="CDD9ED">
                <a:alpha val="41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2344400" y="1511300"/>
            <a:ext cx="10960100" cy="711200"/>
          </a:xfrm>
          <a:prstGeom prst="rect">
            <a:avLst/>
          </a:prstGeom>
        </p:spPr>
        <p:txBody>
          <a:bodyPr lIns="0" tIns="0" rIns="0" bIns="63500" rtlCol="0" anchor="b"/>
          <a:lstStyle/>
          <a:p>
            <a:pPr lvl="0" algn="l">
              <a:lnSpc>
                <a:spcPct val="95449"/>
              </a:lnSpc>
            </a:pPr>
            <a:r>
              <a:rPr lang="ko-KR" altLang="en-US" sz="4000" spc="-300" dirty="0" smtClean="0">
                <a:solidFill>
                  <a:srgbClr val="3958E3"/>
                </a:solidFill>
                <a:latin typeface="Pretendard Bold"/>
                <a:ea typeface="Pretendard Bold"/>
                <a:cs typeface="Pretendard Bold"/>
              </a:rPr>
              <a:t>최창원</a:t>
            </a:r>
            <a:endParaRPr lang="en-US" sz="4000" b="0" i="0" u="none" strike="noStrike" spc="-300" dirty="0">
              <a:solidFill>
                <a:srgbClr val="3958E3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344400" y="2336800"/>
            <a:ext cx="10922000" cy="18034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l">
              <a:lnSpc>
                <a:spcPct val="95449"/>
              </a:lnSpc>
            </a:pP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Spring Boot RESTful API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개발</a:t>
            </a:r>
            <a:endParaRPr lang="en-US" sz="2933" b="0" i="0" u="none" strike="noStrike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  <a:p>
            <a:pPr lvl="0" algn="l">
              <a:lnSpc>
                <a:spcPct val="95449"/>
              </a:lnSpc>
            </a:pP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데이터베이스</a:t>
            </a: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설계</a:t>
            </a:r>
            <a:r>
              <a:rPr lang="en-US" sz="2933" b="0" i="0" u="none" strike="noStrike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및 </a:t>
            </a:r>
            <a:r>
              <a:rPr lang="en-US" sz="2933" b="0" i="0" u="none" strike="noStrike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구축</a:t>
            </a:r>
            <a:endParaRPr lang="en-US" sz="2933" b="0" i="0" u="none" strike="noStrike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  <a:p>
            <a:pPr lvl="0" algn="l">
              <a:lnSpc>
                <a:spcPct val="95449"/>
              </a:lnSpc>
            </a:pPr>
            <a:r>
              <a:rPr lang="en-US" altLang="ko-KR" sz="2933" spc="-200" dirty="0" smtClean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</a:t>
            </a:r>
            <a:r>
              <a:rPr lang="en-US" altLang="ko-KR" sz="2933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React 웹 </a:t>
            </a:r>
            <a:r>
              <a:rPr lang="en-US" altLang="ko-KR" sz="2933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애플리케이션</a:t>
            </a:r>
            <a:r>
              <a:rPr lang="en-US" altLang="ko-KR" sz="2933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altLang="ko-KR" sz="2933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개발</a:t>
            </a:r>
            <a:endParaRPr lang="en-US" altLang="ko-KR" sz="2933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  <a:p>
            <a:pPr lvl="0">
              <a:lnSpc>
                <a:spcPct val="95449"/>
              </a:lnSpc>
            </a:pPr>
            <a:r>
              <a:rPr lang="en-US" altLang="ko-KR" sz="2933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UI/UX </a:t>
            </a:r>
            <a:r>
              <a:rPr lang="en-US" altLang="ko-KR" sz="2933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구현</a:t>
            </a:r>
            <a:endParaRPr lang="en-US" altLang="ko-KR" sz="2933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  <a:p>
            <a:pPr lvl="0">
              <a:lnSpc>
                <a:spcPct val="95449"/>
              </a:lnSpc>
            </a:pPr>
            <a:r>
              <a:rPr lang="en-US" altLang="ko-KR" sz="2933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API </a:t>
            </a:r>
            <a:r>
              <a:rPr lang="en-US" altLang="ko-KR" sz="2933" spc="-200" dirty="0" err="1" smtClean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연동</a:t>
            </a:r>
            <a:endParaRPr lang="en-US" altLang="ko-KR" sz="2933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3700" y="7834434"/>
            <a:ext cx="11836400" cy="3505200"/>
          </a:xfrm>
          <a:prstGeom prst="rect">
            <a:avLst/>
          </a:prstGeom>
          <a:effectLst>
            <a:outerShdw blurRad="122585" dist="134709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12414737" y="8200535"/>
            <a:ext cx="10960100" cy="711200"/>
          </a:xfrm>
          <a:prstGeom prst="rect">
            <a:avLst/>
          </a:prstGeom>
        </p:spPr>
        <p:txBody>
          <a:bodyPr lIns="0" tIns="0" rIns="0" bIns="63500" rtlCol="0" anchor="b"/>
          <a:lstStyle/>
          <a:p>
            <a:pPr lvl="0" algn="l">
              <a:lnSpc>
                <a:spcPct val="95449"/>
              </a:lnSpc>
            </a:pPr>
            <a:r>
              <a:rPr lang="ko-KR" altLang="en-US" sz="4000" b="0" i="0" u="none" strike="noStrike" spc="-300" dirty="0" err="1" smtClean="0">
                <a:solidFill>
                  <a:srgbClr val="3958E3"/>
                </a:solidFill>
                <a:latin typeface="Pretendard Bold"/>
                <a:ea typeface="Pretendard Bold"/>
                <a:cs typeface="Pretendard Bold"/>
              </a:rPr>
              <a:t>고범주</a:t>
            </a:r>
            <a:endParaRPr lang="en-US" sz="4000" b="0" i="0" u="none" strike="noStrike" spc="-300" dirty="0">
              <a:solidFill>
                <a:srgbClr val="3958E3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382500" y="9249505"/>
            <a:ext cx="10922000" cy="18034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>
              <a:lnSpc>
                <a:spcPct val="95449"/>
              </a:lnSpc>
            </a:pPr>
            <a:r>
              <a:rPr lang="en-US" altLang="ko-KR" sz="2933" spc="-200" dirty="0" smtClean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</a:t>
            </a:r>
            <a:r>
              <a:rPr lang="en-US" altLang="ko-KR" sz="2933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ML </a:t>
            </a:r>
            <a:r>
              <a:rPr lang="en-US" altLang="ko-KR" sz="2933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모델</a:t>
            </a:r>
            <a:r>
              <a:rPr lang="en-US" altLang="ko-KR" sz="2933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altLang="ko-KR" sz="2933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서비스화</a:t>
            </a:r>
            <a:endParaRPr lang="en-US" altLang="ko-KR" sz="2933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  <a:p>
            <a:pPr lvl="0">
              <a:lnSpc>
                <a:spcPct val="95449"/>
              </a:lnSpc>
            </a:pPr>
            <a:r>
              <a:rPr lang="en-US" altLang="ko-KR" sz="2933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</a:t>
            </a:r>
            <a:r>
              <a:rPr lang="en-US" altLang="ko-KR" sz="2933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오디오</a:t>
            </a:r>
            <a:r>
              <a:rPr lang="en-US" altLang="ko-KR" sz="2933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altLang="ko-KR" sz="2933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전처리</a:t>
            </a:r>
            <a:r>
              <a:rPr lang="en-US" altLang="ko-KR" sz="2933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altLang="ko-KR" sz="2933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파이프라인</a:t>
            </a:r>
            <a:r>
              <a:rPr lang="en-US" altLang="ko-KR" sz="2933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altLang="ko-KR" sz="2933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구축</a:t>
            </a:r>
            <a:endParaRPr lang="en-US" altLang="ko-KR" sz="2933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  <a:p>
            <a:pPr marL="457200" lvl="0" indent="-457200">
              <a:lnSpc>
                <a:spcPct val="95449"/>
              </a:lnSpc>
              <a:buFontTx/>
              <a:buChar char="-"/>
            </a:pPr>
            <a:r>
              <a:rPr lang="en-US" altLang="ko-KR" sz="2933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백엔드</a:t>
            </a:r>
            <a:r>
              <a:rPr lang="en-US" altLang="ko-KR" sz="2933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-ML </a:t>
            </a:r>
            <a:r>
              <a:rPr lang="en-US" altLang="ko-KR" sz="2933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서비스</a:t>
            </a:r>
            <a:r>
              <a:rPr lang="en-US" altLang="ko-KR" sz="2933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altLang="ko-KR" sz="2933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연동</a:t>
            </a:r>
            <a:endParaRPr lang="en-US" altLang="ko-KR" sz="2933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  <a:p>
            <a:pPr lvl="0">
              <a:lnSpc>
                <a:spcPct val="95449"/>
              </a:lnSpc>
            </a:pPr>
            <a:r>
              <a:rPr lang="en-US" altLang="ko-KR" sz="2933" spc="-200" dirty="0" smtClean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</a:t>
            </a:r>
            <a:r>
              <a:rPr lang="en-US" altLang="ko-KR" sz="2933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모델</a:t>
            </a:r>
            <a:r>
              <a:rPr lang="en-US" altLang="ko-KR" sz="2933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altLang="ko-KR" sz="2933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성능</a:t>
            </a:r>
            <a:r>
              <a:rPr lang="en-US" altLang="ko-KR" sz="2933" spc="-2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altLang="ko-KR" sz="2933" spc="-200" dirty="0" err="1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최적화</a:t>
            </a:r>
            <a:endParaRPr lang="en-US" altLang="ko-KR" sz="2933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  <a:p>
            <a:pPr marL="457200" lvl="0" indent="-457200" algn="l">
              <a:lnSpc>
                <a:spcPct val="95449"/>
              </a:lnSpc>
              <a:buFontTx/>
              <a:buChar char="-"/>
            </a:pPr>
            <a:endParaRPr lang="en-US" sz="2933" b="0" i="0" u="none" strike="noStrike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344400" y="10375900"/>
            <a:ext cx="10922000" cy="18034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l">
              <a:lnSpc>
                <a:spcPct val="95449"/>
              </a:lnSpc>
            </a:pPr>
            <a:endParaRPr lang="en-US" sz="2933" b="0" i="0" u="none" strike="noStrike" spc="-200" dirty="0">
              <a:solidFill>
                <a:srgbClr val="000000">
                  <a:alpha val="58824"/>
                </a:srgbClr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22" name="그림 21" descr="의류, 사람, 인간의 얼굴, 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5953EB-FA97-DF46-6496-29F7B11B0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0" y="7347438"/>
            <a:ext cx="3556000" cy="4495800"/>
          </a:xfrm>
          <a:prstGeom prst="rect">
            <a:avLst/>
          </a:prstGeom>
        </p:spPr>
      </p:pic>
      <p:pic>
        <p:nvPicPr>
          <p:cNvPr id="23" name="그림 22" descr="의류, 사람, 인간의 얼굴, 넥타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D02A86-236C-F6A1-0AF6-35C6EADF55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0" y="431800"/>
            <a:ext cx="3556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07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5346700" y="-5346700"/>
            <a:ext cx="13741400" cy="2442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5803900" y="-774700"/>
            <a:ext cx="15798800" cy="134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13563600"/>
            <a:ext cx="24574500" cy="15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563600"/>
            <a:ext cx="121920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1447800"/>
            <a:ext cx="2794000" cy="344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77900" y="6832600"/>
            <a:ext cx="10922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95300" y="5143500"/>
            <a:ext cx="5930900" cy="2641600"/>
          </a:xfrm>
          <a:prstGeom prst="rect">
            <a:avLst/>
          </a:prstGeom>
        </p:spPr>
        <p:txBody>
          <a:bodyPr lIns="0" tIns="0" rIns="0" bIns="101600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수행 절차 및 방법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300" y="8089900"/>
            <a:ext cx="5727700" cy="20955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본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프로젝트는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체계적인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절차에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따라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진행되었으며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,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사전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기획부터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배포까지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총 </a:t>
            </a:r>
            <a:r>
              <a:rPr lang="en-US" sz="2666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5</a:t>
            </a:r>
            <a:r>
              <a:rPr lang="en-US" sz="2666" b="0" i="0" u="none" strike="noStrike" spc="-200" dirty="0" smtClean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주에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걸쳐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수행되었습니다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. 각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단계별로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명확한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목표와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활동을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설정하여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효율적으로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프로젝트를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진행했습니다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1500" y="1397000"/>
            <a:ext cx="16484600" cy="2247900"/>
          </a:xfrm>
          <a:prstGeom prst="rect">
            <a:avLst/>
          </a:prstGeom>
          <a:effectLst>
            <a:outerShdw blurRad="78462" dist="86223" dir="5400000">
              <a:srgbClr val="CDD9ED">
                <a:alpha val="41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7315200" y="2120900"/>
            <a:ext cx="156845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300">
                <a:solidFill>
                  <a:srgbClr val="3958E3"/>
                </a:solidFill>
                <a:latin typeface="Pretendard Bold"/>
                <a:ea typeface="Pretendard Bold"/>
                <a:cs typeface="Pretendard Bold"/>
              </a:rPr>
              <a:t>프로젝트 수행 절차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1500" y="4064000"/>
            <a:ext cx="5295900" cy="8255000"/>
          </a:xfrm>
          <a:prstGeom prst="rect">
            <a:avLst/>
          </a:prstGeom>
          <a:effectLst>
            <a:outerShdw blurRad="185364" dist="203697" dir="5400000">
              <a:srgbClr val="CDD9ED">
                <a:alpha val="41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alphaModFix amt="54000"/>
          </a:blip>
          <a:stretch>
            <a:fillRect/>
          </a:stretch>
        </p:blipFill>
        <p:spPr>
          <a:xfrm rot="-10800000">
            <a:off x="7175500" y="5676900"/>
            <a:ext cx="47879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112000" y="4572000"/>
            <a:ext cx="49022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44CCE5"/>
                </a:solidFill>
                <a:latin typeface="S-Core Dream 5 Medium"/>
                <a:ea typeface="S-Core Dream 5 Medium"/>
                <a:cs typeface="S-Core Dream 5 Medium"/>
              </a:rPr>
              <a:t>사전 기획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12000" y="5918200"/>
            <a:ext cx="4902200" cy="49911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프로젝트 주제 선정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요구사항 분석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기술 스택 선정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프로젝트 일정 수립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팀 역할 분담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리소스 계획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위험 요소 식별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멘토링 계획 수립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기술 검증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초기 프로토타입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기획서 작성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09500" y="4051300"/>
            <a:ext cx="5295900" cy="8255000"/>
          </a:xfrm>
          <a:prstGeom prst="rect">
            <a:avLst/>
          </a:prstGeom>
          <a:effectLst>
            <a:outerShdw blurRad="185364" dist="203697" dir="5400000">
              <a:srgbClr val="CDD9ED">
                <a:alpha val="41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>
            <a:alphaModFix amt="54000"/>
          </a:blip>
          <a:stretch>
            <a:fillRect/>
          </a:stretch>
        </p:blipFill>
        <p:spPr>
          <a:xfrm rot="-10800000">
            <a:off x="12763500" y="5664200"/>
            <a:ext cx="47879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700000" y="4559300"/>
            <a:ext cx="49022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44CCE5"/>
                </a:solidFill>
                <a:latin typeface="S-Core Dream 5 Medium"/>
                <a:ea typeface="S-Core Dream 5 Medium"/>
                <a:cs typeface="S-Core Dream 5 Medium"/>
              </a:rPr>
              <a:t>설계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12700" y="5905500"/>
            <a:ext cx="4902200" cy="49911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시스템 아키텍처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데이터베이스 ERD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API 명세서 작성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UI/UX 디자인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클래스 다이어그램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시퀀스 다이어그램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컴포넌트 설계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보안 설계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테스트 계획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배포 전략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설계 문서화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97500" y="4051300"/>
            <a:ext cx="5295900" cy="8255000"/>
          </a:xfrm>
          <a:prstGeom prst="rect">
            <a:avLst/>
          </a:prstGeom>
          <a:effectLst>
            <a:outerShdw blurRad="185364" dist="203697" dir="5400000">
              <a:srgbClr val="CDD9ED">
                <a:alpha val="41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alphaModFix amt="54000"/>
          </a:blip>
          <a:stretch>
            <a:fillRect/>
          </a:stretch>
        </p:blipFill>
        <p:spPr>
          <a:xfrm rot="-10800000">
            <a:off x="18351500" y="5664200"/>
            <a:ext cx="47879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8288000" y="4559300"/>
            <a:ext cx="49022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44CCE5"/>
                </a:solidFill>
                <a:latin typeface="S-Core Dream 5 Medium"/>
                <a:ea typeface="S-Core Dream 5 Medium"/>
                <a:cs typeface="S-Core Dream 5 Medium"/>
              </a:rPr>
              <a:t>구현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300700" y="5905500"/>
            <a:ext cx="4902200" cy="49911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백엔드 개발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프론트엔드 개발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ML 서비스 개발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데이터베이스 구축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단위 테스트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코드 리뷰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지속적 통합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버그 수정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기능 테스트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성능 최적화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문서화</a:t>
            </a:r>
          </a:p>
        </p:txBody>
      </p:sp>
    </p:spTree>
    <p:extLst>
      <p:ext uri="{BB962C8B-B14F-4D97-AF65-F5344CB8AC3E}">
        <p14:creationId xmlns:p14="http://schemas.microsoft.com/office/powerpoint/2010/main" val="3821649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5340350" y="-5384873"/>
            <a:ext cx="13741400" cy="2442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4249928" y="-37123"/>
            <a:ext cx="15798800" cy="134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5400000">
            <a:off x="6743700" y="6832600"/>
            <a:ext cx="10922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778000" y="6858000"/>
            <a:ext cx="20828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13563600"/>
            <a:ext cx="245745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563600"/>
            <a:ext cx="121920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500" y="3365500"/>
            <a:ext cx="6985000" cy="6985000"/>
          </a:xfrm>
          <a:prstGeom prst="rect">
            <a:avLst/>
          </a:prstGeom>
          <a:effectLst>
            <a:outerShdw blurRad="244475" dist="268654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9700" y="3695700"/>
            <a:ext cx="6350000" cy="635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06100" y="2705100"/>
            <a:ext cx="3022600" cy="269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8000" y="1066800"/>
            <a:ext cx="1790700" cy="1790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802600" y="1066800"/>
            <a:ext cx="1790700" cy="1790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8000" y="7061200"/>
            <a:ext cx="1727200" cy="1727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937728" y="7027672"/>
            <a:ext cx="1727200" cy="1727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499600" y="6337300"/>
            <a:ext cx="5422900" cy="1600200"/>
          </a:xfrm>
          <a:prstGeom prst="rect">
            <a:avLst/>
          </a:prstGeom>
        </p:spPr>
        <p:txBody>
          <a:bodyPr lIns="0" tIns="114504" rIns="0" bIns="114504" rtlCol="0" anchor="ctr"/>
          <a:lstStyle/>
          <a:p>
            <a:pPr lvl="0" algn="ctr">
              <a:lnSpc>
                <a:spcPct val="99600"/>
              </a:lnSpc>
            </a:pPr>
            <a:r>
              <a:rPr lang="en-US" sz="9016" b="0" i="0" u="none" strike="noStrike">
                <a:solidFill>
                  <a:srgbClr val="FFFFFF"/>
                </a:solidFill>
                <a:latin typeface="S-Core Dream 7 ExtraBold"/>
                <a:ea typeface="S-Core Dream 7 ExtraBold"/>
                <a:cs typeface="S-Core Dream 7 ExtraBold"/>
              </a:rPr>
              <a:t>상세 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78000" y="4267200"/>
            <a:ext cx="6845300" cy="18669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marL="457200" lvl="0" indent="-457200" algn="l">
              <a:lnSpc>
                <a:spcPct val="99600"/>
              </a:lnSpc>
              <a:buFontTx/>
              <a:buChar char="-"/>
            </a:pPr>
            <a:r>
              <a:rPr lang="ko-KR" altLang="en-US" sz="2933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프로젝트 요구사항 정의</a:t>
            </a:r>
            <a:endParaRPr lang="en-US" altLang="ko-KR" sz="2933" spc="-200" dirty="0" smtClean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marL="457200" lvl="0" indent="-457200" algn="l">
              <a:lnSpc>
                <a:spcPct val="99600"/>
              </a:lnSpc>
              <a:buFontTx/>
              <a:buChar char="-"/>
            </a:pPr>
            <a:r>
              <a:rPr lang="ko-KR" altLang="en-US" sz="2933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기술 스택 선정</a:t>
            </a:r>
            <a:endParaRPr lang="en-US" altLang="ko-KR" sz="2933" spc="-200" dirty="0" smtClean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marL="457200" lvl="0" indent="-457200" algn="l">
              <a:lnSpc>
                <a:spcPct val="99600"/>
              </a:lnSpc>
              <a:buFontTx/>
              <a:buChar char="-"/>
            </a:pPr>
            <a:r>
              <a:rPr lang="ko-KR" altLang="en-US" sz="2933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프로젝트 일정 수립 </a:t>
            </a:r>
            <a:endParaRPr lang="en-US" altLang="ko-KR" sz="2933" spc="-200" dirty="0" smtClean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933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</a:t>
            </a:r>
            <a:r>
              <a:rPr lang="en-US" sz="2933" b="0" i="0" u="none" strike="noStrike" spc="-200" dirty="0" err="1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담당</a:t>
            </a:r>
            <a:r>
              <a:rPr lang="en-US" sz="2933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:  </a:t>
            </a:r>
            <a:r>
              <a:rPr lang="en-US" sz="2933" b="0" i="0" u="none" strike="noStrike" spc="-200" dirty="0" err="1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전체</a:t>
            </a:r>
            <a:r>
              <a:rPr lang="en-US" sz="2933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팀원</a:t>
            </a:r>
            <a:endParaRPr lang="en-US" sz="2933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78000" y="3390900"/>
            <a:ext cx="68834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600" spc="-300" dirty="0" err="1" smtClean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사전기획</a:t>
            </a:r>
            <a:r>
              <a:rPr lang="ko-KR" altLang="en-US" sz="3600" spc="-300" dirty="0" smtClean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 </a:t>
            </a:r>
            <a:r>
              <a:rPr lang="en-US" sz="3600" b="0" i="0" u="none" strike="noStrike" spc="-300" dirty="0" smtClean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 (3</a:t>
            </a:r>
            <a:r>
              <a:rPr lang="ko-KR" altLang="en-US" sz="3600" b="0" i="0" u="none" strike="noStrike" spc="-300" dirty="0" smtClean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일</a:t>
            </a:r>
            <a:r>
              <a:rPr lang="en-US" sz="3600" b="0" i="0" u="none" strike="noStrike" spc="-300" dirty="0" smtClean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)</a:t>
            </a:r>
            <a:endParaRPr lang="en-US" sz="3600" b="0" i="0" u="none" strike="noStrike" spc="-300" dirty="0">
              <a:solidFill>
                <a:srgbClr val="000000"/>
              </a:solidFill>
              <a:latin typeface="S-Core Dream 5 Medium"/>
              <a:ea typeface="S-Core Dream 5 Medium"/>
              <a:cs typeface="S-Core Dream 5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78000" y="10426700"/>
            <a:ext cx="6845300" cy="18669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marL="457200" lvl="0" indent="-457200">
              <a:lnSpc>
                <a:spcPct val="99600"/>
              </a:lnSpc>
              <a:buFontTx/>
              <a:buChar char="-"/>
            </a:pPr>
            <a:r>
              <a:rPr lang="ko-KR" altLang="en-US" sz="2933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시스템 아키텍처 설계</a:t>
            </a:r>
            <a:endParaRPr lang="en-US" altLang="ko-KR" sz="2933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>
              <a:lnSpc>
                <a:spcPct val="99600"/>
              </a:lnSpc>
            </a:pPr>
            <a:r>
              <a:rPr lang="en-US" altLang="ko-KR" sz="2933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 </a:t>
            </a:r>
            <a:r>
              <a:rPr lang="ko-KR" altLang="en-US" sz="2933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데이터베이스 스키마 설계</a:t>
            </a:r>
            <a:endParaRPr lang="en-US" altLang="ko-KR" sz="2933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>
              <a:lnSpc>
                <a:spcPct val="99600"/>
              </a:lnSpc>
            </a:pPr>
            <a:r>
              <a:rPr lang="en-US" altLang="ko-KR" sz="2933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</a:t>
            </a:r>
            <a:r>
              <a:rPr lang="en-US" altLang="ko-KR" sz="2933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담당</a:t>
            </a:r>
            <a:r>
              <a:rPr lang="en-US" altLang="ko-KR" sz="2933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:  </a:t>
            </a:r>
            <a:r>
              <a:rPr lang="en-US" altLang="ko-KR" sz="2933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전체</a:t>
            </a:r>
            <a:r>
              <a:rPr lang="en-US" altLang="ko-KR" sz="2933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altLang="ko-KR" sz="2933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팀원</a:t>
            </a:r>
            <a:endParaRPr lang="en-US" altLang="ko-KR" sz="2933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78000" y="9550400"/>
            <a:ext cx="68834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600" spc="-300" dirty="0" smtClean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설계</a:t>
            </a:r>
            <a:r>
              <a:rPr lang="en-US" sz="3600" b="0" i="0" u="none" strike="noStrike" spc="-300" dirty="0" smtClean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( </a:t>
            </a:r>
            <a:r>
              <a:rPr lang="en-US" sz="3600" spc="-300" dirty="0" smtClean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4</a:t>
            </a:r>
            <a:r>
              <a:rPr lang="ko-KR" altLang="en-US" sz="3600" spc="-300" dirty="0" smtClean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일</a:t>
            </a:r>
            <a:r>
              <a:rPr lang="en-US" sz="3600" b="0" i="0" u="none" strike="noStrike" spc="-300" dirty="0" smtClean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)</a:t>
            </a:r>
            <a:endParaRPr lang="en-US" sz="3600" b="0" i="0" u="none" strike="noStrike" spc="-300" dirty="0">
              <a:solidFill>
                <a:srgbClr val="000000"/>
              </a:solidFill>
              <a:latin typeface="S-Core Dream 5 Medium"/>
              <a:ea typeface="S-Core Dream 5 Medium"/>
              <a:cs typeface="S-Core Dream 5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748000" y="4267200"/>
            <a:ext cx="6870700" cy="18669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933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</a:t>
            </a:r>
            <a:r>
              <a:rPr lang="ko-KR" altLang="en-US" sz="2933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컴포넌트 개발 및 </a:t>
            </a:r>
            <a:r>
              <a:rPr lang="en-US" altLang="ko-KR" sz="2933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UI/UX</a:t>
            </a:r>
            <a:r>
              <a:rPr lang="ko-KR" altLang="en-US" sz="2933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구현</a:t>
            </a:r>
            <a:endParaRPr lang="en-US" altLang="ko-KR" sz="2933" spc="-200" dirty="0" smtClean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r">
              <a:lnSpc>
                <a:spcPct val="99600"/>
              </a:lnSpc>
            </a:pPr>
            <a:r>
              <a:rPr lang="en-US" sz="2933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</a:t>
            </a:r>
            <a:r>
              <a:rPr lang="ko-KR" altLang="en-US" sz="2933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보안설정 및 데이터베이스 구축 및 연동</a:t>
            </a:r>
            <a:endParaRPr lang="en-US" altLang="ko-KR" sz="2933" b="0" i="0" u="none" strike="noStrike" spc="-200" dirty="0" smtClean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marL="457200" lvl="0" indent="-457200" algn="r">
              <a:lnSpc>
                <a:spcPct val="99600"/>
              </a:lnSpc>
              <a:buFontTx/>
              <a:buChar char="-"/>
            </a:pPr>
            <a:r>
              <a:rPr lang="ko-KR" altLang="en-US" sz="2933" spc="-200" dirty="0" err="1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반응형</a:t>
            </a:r>
            <a:r>
              <a:rPr lang="ko-KR" altLang="en-US" sz="2933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디자인 적용</a:t>
            </a:r>
            <a:endParaRPr lang="en-US" altLang="ko-KR" sz="2933" spc="-200" dirty="0" smtClean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marL="457200" lvl="0" indent="-457200" algn="r">
              <a:lnSpc>
                <a:spcPct val="99600"/>
              </a:lnSpc>
              <a:buFontTx/>
              <a:buChar char="-"/>
            </a:pPr>
            <a:r>
              <a:rPr lang="ko-KR" altLang="en-US" sz="2933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담당</a:t>
            </a:r>
            <a:r>
              <a:rPr lang="en-US" altLang="ko-KR" sz="2933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: </a:t>
            </a:r>
            <a:r>
              <a:rPr lang="ko-KR" altLang="en-US" sz="2933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전체 팀원</a:t>
            </a:r>
            <a:endParaRPr lang="en-US" sz="2933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722600" y="3390900"/>
            <a:ext cx="69088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r">
              <a:lnSpc>
                <a:spcPct val="99600"/>
              </a:lnSpc>
            </a:pPr>
            <a:r>
              <a:rPr lang="ko-KR" altLang="en-US" sz="3600" spc="-300" dirty="0" smtClean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구현</a:t>
            </a:r>
            <a:r>
              <a:rPr lang="en-US" sz="3600" b="0" i="0" u="none" strike="noStrike" spc="-300" dirty="0" smtClean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 (3</a:t>
            </a:r>
            <a:r>
              <a:rPr lang="ko-KR" altLang="en-US" sz="3600" b="0" i="0" u="none" strike="noStrike" spc="-300" dirty="0" smtClean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주</a:t>
            </a:r>
            <a:r>
              <a:rPr lang="en-US" sz="3600" b="0" i="0" u="none" strike="noStrike" spc="-300" dirty="0" smtClean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)</a:t>
            </a:r>
            <a:endParaRPr lang="en-US" sz="3600" b="0" i="0" u="none" strike="noStrike" spc="-300" dirty="0">
              <a:solidFill>
                <a:srgbClr val="000000"/>
              </a:solidFill>
              <a:latin typeface="S-Core Dream 5 Medium"/>
              <a:ea typeface="S-Core Dream 5 Medium"/>
              <a:cs typeface="S-Core Dream 5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748000" y="10426700"/>
            <a:ext cx="6870700" cy="18669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933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</a:t>
            </a:r>
            <a:r>
              <a:rPr lang="ko-KR" altLang="en-US" sz="2933" spc="-200" dirty="0" err="1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백엔드</a:t>
            </a:r>
            <a:r>
              <a:rPr lang="en-US" altLang="ko-KR" sz="2933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,</a:t>
            </a:r>
            <a:r>
              <a:rPr lang="ko-KR" altLang="en-US" sz="2933" spc="-200" dirty="0" err="1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프롵트엔드</a:t>
            </a:r>
            <a:r>
              <a:rPr lang="ko-KR" altLang="en-US" sz="2933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통합</a:t>
            </a:r>
            <a:endParaRPr lang="en-US" altLang="ko-KR" sz="2933" spc="-200" dirty="0" smtClean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r">
              <a:lnSpc>
                <a:spcPct val="99600"/>
              </a:lnSpc>
            </a:pPr>
            <a:r>
              <a:rPr lang="en-US" sz="2933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</a:t>
            </a:r>
            <a:r>
              <a:rPr lang="ko-KR" altLang="en-US" sz="2933" spc="-200" dirty="0" err="1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백엔드</a:t>
            </a:r>
            <a:r>
              <a:rPr lang="en-US" altLang="ko-KR" sz="2933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-ML</a:t>
            </a:r>
            <a:r>
              <a:rPr lang="ko-KR" altLang="en-US" sz="2933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서비스 통합</a:t>
            </a:r>
            <a:endParaRPr lang="en-US" altLang="ko-KR" sz="2933" spc="-200" dirty="0" smtClean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r">
              <a:lnSpc>
                <a:spcPct val="99600"/>
              </a:lnSpc>
            </a:pPr>
            <a:r>
              <a:rPr lang="en-US" sz="2933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</a:t>
            </a:r>
            <a:r>
              <a:rPr lang="ko-KR" altLang="en-US" sz="2933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전체 시스템 통합 테스트</a:t>
            </a:r>
            <a:endParaRPr lang="en-US" sz="2933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r">
              <a:lnSpc>
                <a:spcPct val="99600"/>
              </a:lnSpc>
            </a:pPr>
            <a:r>
              <a:rPr lang="en-US" sz="2933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담당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: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전체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팀원</a:t>
            </a:r>
            <a:endParaRPr lang="en-US" sz="2933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722600" y="9550400"/>
            <a:ext cx="69088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r">
              <a:lnSpc>
                <a:spcPct val="99600"/>
              </a:lnSpc>
            </a:pPr>
            <a:r>
              <a:rPr lang="ko-KR" altLang="en-US" sz="3600" b="0" i="0" u="none" strike="noStrike" spc="-300" dirty="0" smtClean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통합  및 </a:t>
            </a:r>
            <a:r>
              <a:rPr lang="en-US" sz="3600" b="0" i="0" u="none" strike="noStrike" spc="-300" dirty="0" err="1" smtClean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테스트</a:t>
            </a:r>
            <a:r>
              <a:rPr lang="en-US" sz="3600" b="0" i="0" u="none" strike="noStrike" spc="-300" dirty="0" smtClean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  (1주</a:t>
            </a:r>
            <a:r>
              <a:rPr lang="en-US" sz="3600" b="0" i="0" u="none" strike="noStrike" spc="-300" dirty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30719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5346700" y="-5346700"/>
            <a:ext cx="13741400" cy="2442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5803900" y="-774700"/>
            <a:ext cx="15798800" cy="134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6100" y="2908300"/>
            <a:ext cx="152400" cy="646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2000"/>
          </a:blip>
          <a:stretch>
            <a:fillRect/>
          </a:stretch>
        </p:blipFill>
        <p:spPr>
          <a:xfrm>
            <a:off x="10795000" y="4089400"/>
            <a:ext cx="9982200" cy="742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10909300"/>
            <a:ext cx="6921500" cy="1206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8900" y="13563600"/>
            <a:ext cx="245745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3563600"/>
            <a:ext cx="121920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5400000">
            <a:off x="1651000" y="6832600"/>
            <a:ext cx="10922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700" y="1397000"/>
            <a:ext cx="2667000" cy="2692400"/>
          </a:xfrm>
          <a:prstGeom prst="rect">
            <a:avLst/>
          </a:prstGeom>
          <a:effectLst>
            <a:outerShdw blurRad="106502" dist="163849" dir="5400000">
              <a:srgbClr val="344096">
                <a:alpha val="16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6300" y="7493000"/>
            <a:ext cx="4635500" cy="4813300"/>
          </a:xfrm>
          <a:prstGeom prst="rect">
            <a:avLst/>
          </a:prstGeom>
          <a:effectLst>
            <a:outerShdw blurRad="162247" dist="178294" dir="5400000">
              <a:srgbClr val="CDD9ED">
                <a:alpha val="41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2500" y="7048500"/>
            <a:ext cx="1930400" cy="193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83800" y="7277100"/>
            <a:ext cx="14605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25100" y="7543800"/>
            <a:ext cx="952500" cy="952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00100" y="7493000"/>
            <a:ext cx="4635500" cy="4813300"/>
          </a:xfrm>
          <a:prstGeom prst="rect">
            <a:avLst/>
          </a:prstGeom>
          <a:effectLst>
            <a:outerShdw blurRad="162247" dist="178294" dir="5400000">
              <a:srgbClr val="CDD9ED">
                <a:alpha val="41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46300" y="7048500"/>
            <a:ext cx="1930400" cy="1930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87600" y="7277100"/>
            <a:ext cx="14605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65800" y="7493000"/>
            <a:ext cx="4635500" cy="4813300"/>
          </a:xfrm>
          <a:prstGeom prst="rect">
            <a:avLst/>
          </a:prstGeom>
          <a:effectLst>
            <a:outerShdw blurRad="162247" dist="178294" dir="5400000">
              <a:srgbClr val="CDD9ED">
                <a:alpha val="41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812000" y="7048500"/>
            <a:ext cx="1930400" cy="1930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053300" y="7277100"/>
            <a:ext cx="1460500" cy="146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303500" y="7467600"/>
            <a:ext cx="1016000" cy="1016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307300" y="7569200"/>
            <a:ext cx="927100" cy="927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93700" y="368300"/>
            <a:ext cx="5575300" cy="5575300"/>
          </a:xfrm>
          <a:prstGeom prst="rect">
            <a:avLst/>
          </a:prstGeom>
          <a:effectLst>
            <a:outerShdw blurRad="194931" dist="214210" dir="5400000">
              <a:srgbClr val="CDD9ED">
                <a:alpha val="41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13347700" y="622300"/>
            <a:ext cx="5067300" cy="5067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4">
            <a:alphaModFix amt="95000"/>
          </a:blip>
          <a:stretch>
            <a:fillRect/>
          </a:stretch>
        </p:blipFill>
        <p:spPr>
          <a:xfrm>
            <a:off x="12712700" y="457200"/>
            <a:ext cx="1473200" cy="1473200"/>
          </a:xfrm>
          <a:prstGeom prst="rect">
            <a:avLst/>
          </a:prstGeom>
          <a:effectLst>
            <a:outerShdw blurRad="59095" dist="136373" dir="2700000">
              <a:srgbClr val="344096">
                <a:alpha val="17000"/>
              </a:srgbClr>
            </a:outerShdw>
          </a:effectLst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>
            <a:alphaModFix amt="95000"/>
          </a:blip>
          <a:stretch>
            <a:fillRect/>
          </a:stretch>
        </p:blipFill>
        <p:spPr>
          <a:xfrm>
            <a:off x="17919700" y="1498600"/>
            <a:ext cx="1473200" cy="1473200"/>
          </a:xfrm>
          <a:prstGeom prst="rect">
            <a:avLst/>
          </a:prstGeom>
          <a:effectLst>
            <a:outerShdw blurRad="59095" dist="136373" dir="2700000">
              <a:srgbClr val="344096">
                <a:alpha val="17000"/>
              </a:srgbClr>
            </a:outerShdw>
          </a:effectLst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030200" y="889000"/>
            <a:ext cx="838200" cy="635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8148300" y="1714500"/>
            <a:ext cx="977900" cy="977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995400" y="2425700"/>
            <a:ext cx="3797300" cy="1638300"/>
          </a:xfrm>
          <a:prstGeom prst="rect">
            <a:avLst/>
          </a:prstGeom>
        </p:spPr>
        <p:txBody>
          <a:bodyPr lIns="0" tIns="132079" rIns="0" bIns="132079" rtlCol="0" anchor="ctr"/>
          <a:lstStyle/>
          <a:p>
            <a:pPr lvl="0" algn="ctr">
              <a:lnSpc>
                <a:spcPct val="83830"/>
              </a:lnSpc>
            </a:pPr>
            <a:r>
              <a:rPr lang="en-US" sz="5333" b="0" i="0" u="none" strike="noStrike">
                <a:solidFill>
                  <a:srgbClr val="FFFFFF"/>
                </a:solidFill>
                <a:latin typeface="S-Core Dream 7 ExtraBold"/>
                <a:ea typeface="S-Core Dream 7 ExtraBold"/>
                <a:cs typeface="S-Core Dream 7 ExtraBold"/>
              </a:rPr>
              <a:t>개발환경 구축 과정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8">
            <a:alphaModFix amt="54000"/>
          </a:blip>
          <a:stretch>
            <a:fillRect/>
          </a:stretch>
        </p:blipFill>
        <p:spPr>
          <a:xfrm rot="10800000">
            <a:off x="8966200" y="9956800"/>
            <a:ext cx="3683000" cy="12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9">
            <a:alphaModFix amt="54000"/>
          </a:blip>
          <a:stretch>
            <a:fillRect/>
          </a:stretch>
        </p:blipFill>
        <p:spPr>
          <a:xfrm rot="10800000">
            <a:off x="14020800" y="9956800"/>
            <a:ext cx="3683000" cy="12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8">
            <a:alphaModFix amt="54000"/>
          </a:blip>
          <a:stretch>
            <a:fillRect/>
          </a:stretch>
        </p:blipFill>
        <p:spPr>
          <a:xfrm rot="10800000">
            <a:off x="18948400" y="9931400"/>
            <a:ext cx="3683000" cy="127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8775700" y="10210800"/>
            <a:ext cx="4089400" cy="16891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IDE 설치 및 설정</a:t>
            </a:r>
          </a:p>
          <a:p>
            <a:pPr lvl="0" algn="ctr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Git 저장소 생성</a:t>
            </a:r>
          </a:p>
          <a:p>
            <a:pPr lvl="0" algn="ctr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MySQL 설치</a:t>
            </a:r>
          </a:p>
          <a:p>
            <a:pPr lvl="0" algn="ctr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서버 환경 구성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597900" y="9232900"/>
            <a:ext cx="4432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en-US" sz="3333" b="0" i="0" u="none" strike="noStrike" spc="-20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개발 환경 설정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779500" y="10210800"/>
            <a:ext cx="4089400" cy="16891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백엔드: Spring Boot</a:t>
            </a:r>
          </a:p>
          <a:p>
            <a:pPr lvl="0" algn="ctr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프론트엔드: React</a:t>
            </a:r>
          </a:p>
          <a:p>
            <a:pPr lvl="0" algn="ctr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ML 서비스: Flask</a:t>
            </a:r>
          </a:p>
          <a:p>
            <a:pPr lvl="0" algn="ctr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데이터베이스: MySQL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601700" y="9232900"/>
            <a:ext cx="4432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en-US" sz="3333" b="0" i="0" u="none" strike="noStrike" spc="-20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프로젝트 구조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8745200" y="10210800"/>
            <a:ext cx="4064000" cy="1485900"/>
          </a:xfrm>
          <a:prstGeom prst="rect">
            <a:avLst/>
          </a:prstGeom>
        </p:spPr>
        <p:txBody>
          <a:bodyPr lIns="0" tIns="2963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Maven: 백엔드 의존성</a:t>
            </a:r>
          </a:p>
          <a:p>
            <a:pPr lvl="0" algn="ctr">
              <a:lnSpc>
                <a:spcPct val="99600"/>
              </a:lnSpc>
            </a:pPr>
            <a:r>
              <a:rPr lang="en-US" sz="23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npm: 프론트엔드 의존성</a:t>
            </a:r>
          </a:p>
          <a:p>
            <a:pPr lvl="0" algn="ctr">
              <a:lnSpc>
                <a:spcPct val="99600"/>
              </a:lnSpc>
            </a:pPr>
            <a:r>
              <a:rPr lang="en-US" sz="23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pip: Python 패키지</a:t>
            </a:r>
          </a:p>
          <a:p>
            <a:pPr lvl="0" algn="ctr">
              <a:lnSpc>
                <a:spcPct val="99600"/>
              </a:lnSpc>
            </a:pPr>
            <a:r>
              <a:rPr lang="en-US" sz="23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버전 관리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8567400" y="9232900"/>
            <a:ext cx="4432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en-US" sz="3333" b="0" i="0" u="none" strike="noStrike" spc="-20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의존성 관리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9300" y="5143500"/>
            <a:ext cx="5930900" cy="2641600"/>
          </a:xfrm>
          <a:prstGeom prst="rect">
            <a:avLst/>
          </a:prstGeom>
        </p:spPr>
        <p:txBody>
          <a:bodyPr lIns="0" tIns="0" rIns="0" bIns="101600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개발환경 구축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" y="8089900"/>
            <a:ext cx="5740400" cy="20955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본 프로젝트의 개발환경 구축은 효율적인 개발과 협업을 위해 체계적으로 진행되었습니다. 각 개발 영역별로 필요한 도구와 환경을 설정하고, 일관된 개발 경험을 제공하기 위한 기반을 마련했습니다.</a:t>
            </a:r>
          </a:p>
        </p:txBody>
      </p:sp>
    </p:spTree>
    <p:extLst>
      <p:ext uri="{BB962C8B-B14F-4D97-AF65-F5344CB8AC3E}">
        <p14:creationId xmlns:p14="http://schemas.microsoft.com/office/powerpoint/2010/main" val="494032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5346700" y="-5346700"/>
            <a:ext cx="13741400" cy="2442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5803900" y="-774700"/>
            <a:ext cx="15798800" cy="134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13563600"/>
            <a:ext cx="24574500" cy="15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563600"/>
            <a:ext cx="121920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5400000">
            <a:off x="12103100" y="6832600"/>
            <a:ext cx="10922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91500" y="1739900"/>
            <a:ext cx="2781300" cy="260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700" y="1384300"/>
            <a:ext cx="14859000" cy="4965700"/>
          </a:xfrm>
          <a:prstGeom prst="rect">
            <a:avLst/>
          </a:prstGeom>
          <a:effectLst>
            <a:outerShdw blurRad="173941" dist="191144" dir="5400000">
              <a:srgbClr val="CDD9ED">
                <a:alpha val="41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2755900" y="3340100"/>
            <a:ext cx="13017500" cy="18669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웹 브라우저 기반 오디오 녹음 기능 구현</a:t>
            </a:r>
          </a:p>
          <a:p>
            <a:pPr lvl="0" algn="l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- 3초 단위 자동 분석으로 실시간 모니터링 실현</a:t>
            </a:r>
          </a:p>
          <a:p>
            <a:pPr lvl="0" algn="l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- 7가지 소리 클래스 분류 (정상, 비명, 도움 요청, 비상, 배경 소음, 공장 소음, 도로 소음)</a:t>
            </a:r>
          </a:p>
          <a:p>
            <a:pPr lvl="0" algn="l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- 85% 이상 확률 기준의 위험 판단 로직 적용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55900" y="2514600"/>
            <a:ext cx="130556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 spc="-300">
                <a:solidFill>
                  <a:srgbClr val="3958E3"/>
                </a:solidFill>
                <a:latin typeface="S-Core Dream 5 Medium"/>
                <a:ea typeface="S-Core Dream 5 Medium"/>
                <a:cs typeface="S-Core Dream 5 Medium"/>
              </a:rPr>
              <a:t>실시간 오디오 분석 및 AI 기반 위험 소리 감지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16500" y="4457700"/>
            <a:ext cx="5994400" cy="2641600"/>
          </a:xfrm>
          <a:prstGeom prst="rect">
            <a:avLst/>
          </a:prstGeom>
        </p:spPr>
        <p:txBody>
          <a:bodyPr lIns="0" tIns="0" rIns="0" bIns="101600" rtlCol="0" anchor="b"/>
          <a:lstStyle/>
          <a:p>
            <a:pPr lvl="0" algn="r">
              <a:lnSpc>
                <a:spcPct val="99600"/>
              </a:lnSpc>
            </a:pPr>
            <a:r>
              <a:rPr lang="en-US" sz="8000" b="0" i="0" u="none" strike="noStrike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핵심 기능 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945100" y="7404100"/>
            <a:ext cx="5753100" cy="25019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본 프로젝트의 핵심 기능은 크게 실시간 오디오 분석, AI 기반 위험 소리 감지, 이벤트 관리, 알림 시스템으로 구성됩니다. 각 기능은 사용자 중심의 인터페이스로 구현되어 직관적인 사용이 가능하며, 시스템 간 원활한 연동을 통해 통합적인 안전 모니터링 환경을 제공합니다.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0700" y="7340600"/>
            <a:ext cx="14859000" cy="4965700"/>
          </a:xfrm>
          <a:prstGeom prst="rect">
            <a:avLst/>
          </a:prstGeom>
          <a:effectLst>
            <a:outerShdw blurRad="173941" dist="191144" dir="5400000">
              <a:srgbClr val="CDD9ED">
                <a:alpha val="41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2755900" y="9296400"/>
            <a:ext cx="13017500" cy="18669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위험 감지 시 자동 이벤트 생성 및 저장 기능</a:t>
            </a:r>
          </a:p>
          <a:p>
            <a:pPr lvl="0" algn="l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구역별, 유형별, 기간별 필터링 및 검색 기능</a:t>
            </a:r>
          </a:p>
          <a:p>
            <a:pPr lvl="0" algn="l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이벤트 상세 정보 조회 및 관리 기능</a:t>
            </a:r>
          </a:p>
          <a:p>
            <a:pPr lvl="0" algn="l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사용자별 알림 설정 및 즉시 알림 전송 시스템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55900" y="8470900"/>
            <a:ext cx="130556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 spc="-300">
                <a:solidFill>
                  <a:srgbClr val="3958E3"/>
                </a:solidFill>
                <a:latin typeface="S-Core Dream 5 Medium"/>
                <a:ea typeface="S-Core Dream 5 Medium"/>
                <a:cs typeface="S-Core Dream 5 Medium"/>
              </a:rPr>
              <a:t>이벤트 관리 및 알림 시스템</a:t>
            </a:r>
          </a:p>
        </p:txBody>
      </p:sp>
    </p:spTree>
    <p:extLst>
      <p:ext uri="{BB962C8B-B14F-4D97-AF65-F5344CB8AC3E}">
        <p14:creationId xmlns:p14="http://schemas.microsoft.com/office/powerpoint/2010/main" val="4052339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5346700" y="-5346700"/>
            <a:ext cx="13741400" cy="2442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5803900" y="-774700"/>
            <a:ext cx="15798800" cy="134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13563600"/>
            <a:ext cx="24574500" cy="15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563600"/>
            <a:ext cx="121920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5400000">
            <a:off x="673100" y="6858000"/>
            <a:ext cx="115443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2400300"/>
            <a:ext cx="2781300" cy="2489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95300" y="5143500"/>
            <a:ext cx="5930900" cy="2641600"/>
          </a:xfrm>
          <a:prstGeom prst="rect">
            <a:avLst/>
          </a:prstGeom>
        </p:spPr>
        <p:txBody>
          <a:bodyPr lIns="0" tIns="0" rIns="0" bIns="101600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통합 및 테스트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300" y="8089900"/>
            <a:ext cx="5727700" cy="20955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시스템 개발 후 각 컴포넌트 간 통합 과정을 진행했습니다. 프론트엔드, 백엔드, ML 서비스 간의 원활한 통신을 위해 API 연동 테스트와 에러 핸들링을 중점적으로 수행했으며, 전체 시스템의 안정성을 검증했습니다.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6900" y="1079500"/>
            <a:ext cx="5397500" cy="350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23700" y="1092200"/>
            <a:ext cx="11836400" cy="3505200"/>
          </a:xfrm>
          <a:prstGeom prst="rect">
            <a:avLst/>
          </a:prstGeom>
          <a:effectLst>
            <a:outerShdw blurRad="122585" dist="134709" dir="5400000">
              <a:srgbClr val="CDD9ED">
                <a:alpha val="41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2344400" y="1511300"/>
            <a:ext cx="10960100" cy="711200"/>
          </a:xfrm>
          <a:prstGeom prst="rect">
            <a:avLst/>
          </a:prstGeom>
        </p:spPr>
        <p:txBody>
          <a:bodyPr lIns="0" tIns="0" rIns="0" bIns="63500" rtlCol="0" anchor="b"/>
          <a:lstStyle/>
          <a:p>
            <a:pPr lvl="0" algn="l">
              <a:lnSpc>
                <a:spcPct val="95449"/>
              </a:lnSpc>
            </a:pPr>
            <a:r>
              <a:rPr lang="en-US" sz="4000" b="0" i="0" u="none" strike="noStrike" spc="-300">
                <a:solidFill>
                  <a:srgbClr val="3958E3"/>
                </a:solidFill>
                <a:latin typeface="Pretendard Bold"/>
                <a:ea typeface="Pretendard Bold"/>
                <a:cs typeface="Pretendard Bold"/>
              </a:rPr>
              <a:t>백엔드-프론트엔드 통합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44400" y="2336800"/>
            <a:ext cx="10922000" cy="18034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API 연동 테스트 수행</a:t>
            </a:r>
          </a:p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JWT 인증 토큰 처리 구현</a:t>
            </a:r>
          </a:p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에러 핸들링 및 사용자 피드백 개선</a:t>
            </a:r>
          </a:p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CORS 설정으로 크로스 도메인 이슈 해결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6900" y="5105400"/>
            <a:ext cx="5397500" cy="350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23700" y="5118100"/>
            <a:ext cx="11836400" cy="3505200"/>
          </a:xfrm>
          <a:prstGeom prst="rect">
            <a:avLst/>
          </a:prstGeom>
          <a:effectLst>
            <a:outerShdw blurRad="122585" dist="134709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12344400" y="5537200"/>
            <a:ext cx="10960100" cy="711200"/>
          </a:xfrm>
          <a:prstGeom prst="rect">
            <a:avLst/>
          </a:prstGeom>
        </p:spPr>
        <p:txBody>
          <a:bodyPr lIns="0" tIns="0" rIns="0" bIns="63500" rtlCol="0" anchor="b"/>
          <a:lstStyle/>
          <a:p>
            <a:pPr lvl="0" algn="l">
              <a:lnSpc>
                <a:spcPct val="95449"/>
              </a:lnSpc>
            </a:pPr>
            <a:r>
              <a:rPr lang="en-US" sz="4000" b="0" i="0" u="none" strike="noStrike" spc="-300">
                <a:solidFill>
                  <a:srgbClr val="3958E3"/>
                </a:solidFill>
                <a:latin typeface="Pretendard Bold"/>
                <a:ea typeface="Pretendard Bold"/>
                <a:cs typeface="Pretendard Bold"/>
              </a:rPr>
              <a:t>백엔드-ML 서비스 통합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44400" y="6362700"/>
            <a:ext cx="10922000" cy="18034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ML 서비스 API 호출 테스트</a:t>
            </a:r>
          </a:p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오디오 데이터 형식 변환 로직 구현</a:t>
            </a:r>
          </a:p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에러 처리 및 재시도 로직 추가</a:t>
            </a:r>
          </a:p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성능 최적화를 위한 비동기 처리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6900" y="9131300"/>
            <a:ext cx="5397500" cy="3505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23700" y="9144000"/>
            <a:ext cx="11836400" cy="3505200"/>
          </a:xfrm>
          <a:prstGeom prst="rect">
            <a:avLst/>
          </a:prstGeom>
          <a:effectLst>
            <a:outerShdw blurRad="122585" dist="134709" dir="5400000">
              <a:srgbClr val="CDD9ED">
                <a:alpha val="41000"/>
              </a:srgbClr>
            </a:outerShdw>
          </a:effectLst>
        </p:spPr>
      </p:pic>
      <p:sp>
        <p:nvSpPr>
          <p:cNvPr id="20" name="TextBox 20"/>
          <p:cNvSpPr txBox="1"/>
          <p:nvPr/>
        </p:nvSpPr>
        <p:spPr>
          <a:xfrm>
            <a:off x="12344400" y="9550400"/>
            <a:ext cx="10960100" cy="711200"/>
          </a:xfrm>
          <a:prstGeom prst="rect">
            <a:avLst/>
          </a:prstGeom>
        </p:spPr>
        <p:txBody>
          <a:bodyPr lIns="0" tIns="0" rIns="0" bIns="63500" rtlCol="0" anchor="b"/>
          <a:lstStyle/>
          <a:p>
            <a:pPr lvl="0" algn="l">
              <a:lnSpc>
                <a:spcPct val="95449"/>
              </a:lnSpc>
            </a:pPr>
            <a:r>
              <a:rPr lang="en-US" sz="4000" b="0" i="0" u="none" strike="noStrike" spc="-300">
                <a:solidFill>
                  <a:srgbClr val="3958E3"/>
                </a:solidFill>
                <a:latin typeface="Pretendard Bold"/>
                <a:ea typeface="Pretendard Bold"/>
                <a:cs typeface="Pretendard Bold"/>
              </a:rPr>
              <a:t>테스트 결과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44400" y="10375900"/>
            <a:ext cx="10922000" cy="18034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단위 테스트: 각 컴포넌트 기능 검증</a:t>
            </a:r>
          </a:p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통합 테스트: 전체 워크플로우 검증</a:t>
            </a:r>
          </a:p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성능 테스트: 동시 사용자 50명 처리 가능</a:t>
            </a:r>
          </a:p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보안 테스트: 취약점 분석 및 조치 완료</a:t>
            </a:r>
          </a:p>
        </p:txBody>
      </p:sp>
    </p:spTree>
    <p:extLst>
      <p:ext uri="{BB962C8B-B14F-4D97-AF65-F5344CB8AC3E}">
        <p14:creationId xmlns:p14="http://schemas.microsoft.com/office/powerpoint/2010/main" val="2352518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 rot="-16200000">
            <a:off x="5251450" y="-5327650"/>
            <a:ext cx="13741400" cy="2442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5803900" y="-774700"/>
            <a:ext cx="15798800" cy="134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13563600"/>
            <a:ext cx="24574500" cy="15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563600"/>
            <a:ext cx="121920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00" y="1447800"/>
            <a:ext cx="2794000" cy="344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5400000">
            <a:off x="977900" y="6832600"/>
            <a:ext cx="109220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95300" y="5143500"/>
            <a:ext cx="5930900" cy="2641600"/>
          </a:xfrm>
          <a:prstGeom prst="rect">
            <a:avLst/>
          </a:prstGeom>
        </p:spPr>
        <p:txBody>
          <a:bodyPr lIns="0" tIns="0" rIns="0" bIns="101600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dirty="0" err="1" smtClean="0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구현</a:t>
            </a:r>
            <a:r>
              <a:rPr lang="en-US" sz="8000" b="0" i="0" u="none" strike="noStrike" dirty="0" smtClean="0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 </a:t>
            </a:r>
            <a:r>
              <a:rPr lang="en-US" sz="8000" b="0" i="0" u="none" strike="noStrike" dirty="0" err="1" smtClean="0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결과</a:t>
            </a:r>
            <a:r>
              <a:rPr lang="en-US" sz="8000" b="0" i="0" u="none" strike="noStrike" dirty="0" smtClean="0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 </a:t>
            </a:r>
            <a:r>
              <a:rPr lang="en-US" sz="8000" b="0" i="0" u="none" strike="noStrike" dirty="0" err="1" smtClean="0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화면</a:t>
            </a:r>
            <a:endParaRPr lang="en-US" sz="8000" b="0" i="0" u="none" strike="noStrike" dirty="0">
              <a:solidFill>
                <a:srgbClr val="44CCE5"/>
              </a:solidFill>
              <a:latin typeface="S-Core Dream 7 ExtraBold"/>
              <a:ea typeface="S-Core Dream 7 ExtraBold"/>
              <a:cs typeface="S-Core Dream 7 Extra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95300" y="8089900"/>
            <a:ext cx="5727700" cy="20955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프로젝트의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주요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구현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화면입니다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.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사용자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인증을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위한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로그인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/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회원가입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화면과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실시간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모니터링을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위한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대시보드를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구현했습니다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.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모든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화면은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반응형으로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설계되어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다양한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디바이스에서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사용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가능합니다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alphaModFix amt="54000"/>
          </a:blip>
          <a:stretch>
            <a:fillRect/>
          </a:stretch>
        </p:blipFill>
        <p:spPr>
          <a:xfrm rot="-10800000">
            <a:off x="7556500" y="6413500"/>
            <a:ext cx="62738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>
            <a:alphaModFix amt="54000"/>
          </a:blip>
          <a:stretch>
            <a:fillRect/>
          </a:stretch>
        </p:blipFill>
        <p:spPr>
          <a:xfrm rot="-10800000">
            <a:off x="16751300" y="6413500"/>
            <a:ext cx="6273800" cy="12700"/>
          </a:xfrm>
          <a:prstGeom prst="rect">
            <a:avLst/>
          </a:prstGeom>
        </p:spPr>
      </p:pic>
      <p:pic>
        <p:nvPicPr>
          <p:cNvPr id="6" name="강남대 오앤2팀 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t="4143" b="-4733"/>
          <a:stretch/>
        </p:blipFill>
        <p:spPr>
          <a:xfrm>
            <a:off x="6660000" y="1980000"/>
            <a:ext cx="16963345" cy="9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2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5346700" y="-5346700"/>
            <a:ext cx="13741400" cy="2442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5803900" y="-774700"/>
            <a:ext cx="15798800" cy="134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13563600"/>
            <a:ext cx="24574500" cy="15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563600"/>
            <a:ext cx="121920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0" y="1397000"/>
            <a:ext cx="2667000" cy="2692400"/>
          </a:xfrm>
          <a:prstGeom prst="rect">
            <a:avLst/>
          </a:prstGeom>
          <a:effectLst>
            <a:outerShdw blurRad="106502" dist="163849" dir="5400000">
              <a:srgbClr val="344096">
                <a:alpha val="16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9300" y="1447800"/>
            <a:ext cx="7213600" cy="10858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49300" y="5143500"/>
            <a:ext cx="5930900" cy="2641600"/>
          </a:xfrm>
          <a:prstGeom prst="rect">
            <a:avLst/>
          </a:prstGeom>
        </p:spPr>
        <p:txBody>
          <a:bodyPr lIns="0" tIns="0" rIns="0" bIns="101600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dirty="0" err="1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트러블</a:t>
            </a:r>
            <a:r>
              <a:rPr lang="en-US" sz="8000" b="0" i="0" u="none" strike="noStrike" dirty="0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 </a:t>
            </a:r>
            <a:r>
              <a:rPr lang="en-US" sz="8000" b="0" i="0" u="none" strike="noStrike" dirty="0" err="1" smtClean="0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슈팅</a:t>
            </a:r>
            <a:endParaRPr lang="en-US" sz="8000" b="0" i="0" u="none" strike="noStrike" dirty="0">
              <a:solidFill>
                <a:srgbClr val="44CCE5"/>
              </a:solidFill>
              <a:latin typeface="S-Core Dream 7 ExtraBold"/>
              <a:ea typeface="S-Core Dream 7 ExtraBold"/>
              <a:cs typeface="S-Core Dream 7 Extra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49300" y="8089900"/>
            <a:ext cx="5727700" cy="2209800"/>
          </a:xfrm>
          <a:prstGeom prst="rect">
            <a:avLst/>
          </a:prstGeom>
        </p:spPr>
        <p:txBody>
          <a:bodyPr lIns="0" tIns="20320" rIns="0" bIns="0" rtlCol="0" anchor="t"/>
          <a:lstStyle/>
          <a:p>
            <a:pPr lvl="0" algn="l">
              <a:lnSpc>
                <a:spcPct val="106240"/>
              </a:lnSpc>
            </a:pPr>
            <a:r>
              <a:rPr lang="en-US" sz="2666" b="0" i="0" u="none" strike="noStrike" spc="-20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프로젝트 개발 과정에서 발생한 주요 기술적 문제들의 해결 사례를 상세히 분석했습니다. 각 문제의 원인과 해결 과정을 체계적으로 정리하여 유사한 문제 발생 시 참고할 수 있도록 문서화했습니다.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33600" y="2743200"/>
            <a:ext cx="9029700" cy="2336800"/>
          </a:xfrm>
          <a:prstGeom prst="rect">
            <a:avLst/>
          </a:prstGeom>
        </p:spPr>
        <p:txBody>
          <a:bodyPr lIns="0" tIns="33528" rIns="0" bIns="0" rtlCol="0" anchor="t"/>
          <a:lstStyle/>
          <a:p>
            <a:pPr lvl="0" algn="l">
              <a:lnSpc>
                <a:spcPct val="101259"/>
              </a:lnSpc>
            </a:pP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브라우저의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Same-Origin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Policy로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인해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프론트엔드에서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백엔드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API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호출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시 CORS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에러가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발생했습니다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.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이로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인해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프론트엔드와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백엔드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간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통신이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불가능해져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전체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시스템이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작동하지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않는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심각한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문제가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발생했습니다</a:t>
            </a:r>
            <a:r>
              <a:rPr lang="en-US" sz="2933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.</a:t>
            </a:r>
            <a:endParaRPr lang="en-US" sz="2933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833600" y="1917700"/>
            <a:ext cx="90551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 spc="-300">
                <a:solidFill>
                  <a:srgbClr val="3958E3"/>
                </a:solidFill>
                <a:latin typeface="S-Core Dream 5 Medium"/>
                <a:ea typeface="S-Core Dream 5 Medium"/>
                <a:cs typeface="S-Core Dream 5 Medium"/>
              </a:rPr>
              <a:t>CORS 오류 해결 사례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33600" y="8610600"/>
            <a:ext cx="9029700" cy="3695700"/>
          </a:xfrm>
          <a:prstGeom prst="rect">
            <a:avLst/>
          </a:prstGeom>
        </p:spPr>
        <p:txBody>
          <a:bodyPr lIns="0" tIns="33528" rIns="0" bIns="0" rtlCol="0" anchor="t"/>
          <a:lstStyle/>
          <a:p>
            <a:pPr lvl="0" algn="l">
              <a:lnSpc>
                <a:spcPct val="101259"/>
              </a:lnSpc>
            </a:pP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1.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문제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파악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: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브라우저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콘솔에서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CORS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에러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메시지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확인</a:t>
            </a:r>
            <a:endParaRPr lang="en-US" sz="2933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l">
              <a:lnSpc>
                <a:spcPct val="101259"/>
              </a:lnSpc>
            </a:pP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2.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원인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분석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: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백엔드에서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CORS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헤더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미설정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확인</a:t>
            </a:r>
            <a:endParaRPr lang="en-US" sz="2933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l">
              <a:lnSpc>
                <a:spcPct val="101259"/>
              </a:lnSpc>
            </a:pP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3.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해결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방법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: Spring Security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설정에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CORS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구성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추가</a:t>
            </a:r>
            <a:endParaRPr lang="en-US" sz="2933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l">
              <a:lnSpc>
                <a:spcPct val="101259"/>
              </a:lnSpc>
            </a:pP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  -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WebMvcConfigurer를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구현하여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CORS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매핑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설정</a:t>
            </a:r>
            <a:endParaRPr lang="en-US" sz="2933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l">
              <a:lnSpc>
                <a:spcPct val="101259"/>
              </a:lnSpc>
            </a:pP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  -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허용할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Origin,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메서드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,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헤더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명시적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지정</a:t>
            </a:r>
            <a:endParaRPr lang="en-US" sz="2933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l">
              <a:lnSpc>
                <a:spcPct val="101259"/>
              </a:lnSpc>
            </a:pP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  -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인증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헤더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허용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설정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추가</a:t>
            </a:r>
            <a:endParaRPr lang="en-US" sz="2933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l">
              <a:lnSpc>
                <a:spcPct val="101259"/>
              </a:lnSpc>
            </a:pP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4.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검증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: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프론트엔드에서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API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호출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테스트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성공</a:t>
            </a:r>
            <a:endParaRPr lang="en-US" sz="2933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l">
              <a:lnSpc>
                <a:spcPct val="101259"/>
              </a:lnSpc>
            </a:pP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5.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사용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기술</a:t>
            </a:r>
            <a:r>
              <a:rPr lang="en-US" sz="29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: Spring Security, CORS </a:t>
            </a:r>
            <a:r>
              <a:rPr lang="en-US" sz="2933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설정</a:t>
            </a:r>
            <a:endParaRPr lang="en-US" sz="2933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33600" y="7785100"/>
            <a:ext cx="90551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 spc="-300" dirty="0" err="1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문제</a:t>
            </a:r>
            <a:r>
              <a:rPr lang="en-US" sz="3600" b="0" i="0" u="none" strike="noStrike" spc="-300" dirty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 </a:t>
            </a:r>
            <a:r>
              <a:rPr lang="en-US" sz="3600" b="0" i="0" u="none" strike="noStrike" spc="-300" dirty="0" err="1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상세</a:t>
            </a:r>
            <a:r>
              <a:rPr lang="en-US" sz="3600" b="0" i="0" u="none" strike="noStrike" spc="-300" dirty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 및 </a:t>
            </a:r>
            <a:r>
              <a:rPr lang="en-US" sz="3600" b="0" i="0" u="none" strike="noStrike" spc="-300" dirty="0" err="1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해결</a:t>
            </a:r>
            <a:r>
              <a:rPr lang="en-US" sz="3600" b="0" i="0" u="none" strike="noStrike" spc="-300" dirty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 </a:t>
            </a:r>
            <a:r>
              <a:rPr lang="en-US" sz="3600" b="0" i="0" u="none" strike="noStrike" spc="-300" dirty="0" err="1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과정</a:t>
            </a:r>
            <a:endParaRPr lang="en-US" sz="3600" b="0" i="0" u="none" strike="noStrike" spc="-300" dirty="0">
              <a:solidFill>
                <a:srgbClr val="000000"/>
              </a:solidFill>
              <a:latin typeface="S-Core Dream 5 Medium"/>
              <a:ea typeface="S-Core Dream 5 Medium"/>
              <a:cs typeface="S-Core Dream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07948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5346700" y="-5346700"/>
            <a:ext cx="13741400" cy="2442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5803900" y="-774700"/>
            <a:ext cx="15798800" cy="134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13563600"/>
            <a:ext cx="24574500" cy="15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563600"/>
            <a:ext cx="121920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05100" y="5270500"/>
            <a:ext cx="3759200" cy="464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31400" y="5854700"/>
            <a:ext cx="3683000" cy="345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59600" y="7569200"/>
            <a:ext cx="3937000" cy="3695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00" y="7835900"/>
            <a:ext cx="3924300" cy="350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27900" y="9918700"/>
            <a:ext cx="698500" cy="2413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8300" y="9588500"/>
            <a:ext cx="647700" cy="2400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71900" y="10058400"/>
            <a:ext cx="685800" cy="2438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368800" y="3035300"/>
            <a:ext cx="15659100" cy="946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4533" b="0" i="0" u="none" strike="noStrike" spc="-300" dirty="0" err="1" smtClean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사전</a:t>
            </a:r>
            <a:r>
              <a:rPr lang="en-US" sz="4533" b="0" i="0" u="none" strike="noStrike" spc="-300" dirty="0" smtClean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기획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대비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완성도는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9/10점으로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평가됩니다</a:t>
            </a:r>
            <a:r>
              <a:rPr lang="en-US" sz="4533" b="0" i="0" u="none" strike="noStrike" spc="-300" dirty="0" smtClean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.</a:t>
            </a:r>
            <a:endParaRPr lang="en-US" sz="4533" b="0" i="0" u="none" strike="noStrike" spc="-300" dirty="0">
              <a:solidFill>
                <a:srgbClr val="787878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32800"/>
              </a:lnSpc>
            </a:pP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-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달성한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목표</a:t>
            </a:r>
            <a:endParaRPr lang="en-US" sz="4533" b="0" i="0" u="none" strike="noStrike" spc="-300" dirty="0">
              <a:solidFill>
                <a:srgbClr val="787878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32800"/>
              </a:lnSpc>
            </a:pP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 -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실시간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오디오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분석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시스템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구축</a:t>
            </a:r>
            <a:endParaRPr lang="en-US" sz="4533" b="0" i="0" u="none" strike="noStrike" spc="-300" dirty="0">
              <a:solidFill>
                <a:srgbClr val="787878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32800"/>
              </a:lnSpc>
            </a:pP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 - AI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기반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위험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소리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감지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구현</a:t>
            </a:r>
            <a:endParaRPr lang="en-US" sz="4533" b="0" i="0" u="none" strike="noStrike" spc="-300" dirty="0">
              <a:solidFill>
                <a:srgbClr val="787878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32800"/>
              </a:lnSpc>
            </a:pP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 -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즉시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알림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시스템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구현</a:t>
            </a:r>
            <a:endParaRPr lang="en-US" sz="4533" b="0" i="0" u="none" strike="noStrike" spc="-300" dirty="0">
              <a:solidFill>
                <a:srgbClr val="787878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32800"/>
              </a:lnSpc>
            </a:pP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 -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이벤트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관리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및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통계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분석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기능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 smtClean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구현</a:t>
            </a:r>
            <a:endParaRPr lang="en-US" sz="4533" b="0" i="0" u="none" strike="noStrike" spc="-300" dirty="0">
              <a:solidFill>
                <a:srgbClr val="787878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32800"/>
              </a:lnSpc>
            </a:pPr>
            <a:r>
              <a:rPr lang="en-US" sz="4533" b="0" i="0" u="none" strike="noStrike" spc="-300" dirty="0" smtClean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-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아쉬운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점</a:t>
            </a:r>
          </a:p>
          <a:p>
            <a:pPr lvl="0" algn="ctr">
              <a:lnSpc>
                <a:spcPct val="132800"/>
              </a:lnSpc>
            </a:pP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 -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단일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구역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모니터링만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지원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(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다중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구역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미구현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)</a:t>
            </a:r>
          </a:p>
          <a:p>
            <a:pPr lvl="0" algn="ctr">
              <a:lnSpc>
                <a:spcPct val="132800"/>
              </a:lnSpc>
            </a:pP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 -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모바일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애플리케이션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미지원</a:t>
            </a:r>
            <a:endParaRPr lang="en-US" sz="4533" b="0" i="0" u="none" strike="noStrike" spc="-300" dirty="0">
              <a:solidFill>
                <a:srgbClr val="787878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32800"/>
              </a:lnSpc>
            </a:pP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 -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대용량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데이터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처리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최적화</a:t>
            </a:r>
            <a:r>
              <a:rPr lang="en-US" sz="4533" b="0" i="0" u="none" strike="noStrike" spc="-300" dirty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3" b="0" i="0" u="none" strike="noStrike" spc="-300" dirty="0" err="1" smtClean="0">
                <a:solidFill>
                  <a:srgbClr val="787878"/>
                </a:solidFill>
                <a:latin typeface="Pretendard Regular"/>
                <a:ea typeface="Pretendard Regular"/>
                <a:cs typeface="Pretendard Regular"/>
              </a:rPr>
              <a:t>부족</a:t>
            </a:r>
            <a:endParaRPr lang="en-US" sz="4533" b="0" i="0" u="none" strike="noStrike" spc="-300" dirty="0">
              <a:solidFill>
                <a:srgbClr val="787878"/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19200" y="1104900"/>
            <a:ext cx="219837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 spc="-500">
                <a:solidFill>
                  <a:srgbClr val="000000"/>
                </a:solidFill>
                <a:latin typeface="S-Core Dream 7 ExtraBold"/>
                <a:ea typeface="S-Core Dream 7 ExtraBold"/>
                <a:cs typeface="S-Core Dream 7 ExtraBold"/>
              </a:rPr>
              <a:t>자체 평가 의견 및 결론</a:t>
            </a:r>
          </a:p>
        </p:txBody>
      </p:sp>
    </p:spTree>
    <p:extLst>
      <p:ext uri="{BB962C8B-B14F-4D97-AF65-F5344CB8AC3E}">
        <p14:creationId xmlns:p14="http://schemas.microsoft.com/office/powerpoint/2010/main" val="408896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5346700" y="-5346700"/>
            <a:ext cx="13741400" cy="2442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5803900" y="-774700"/>
            <a:ext cx="15798800" cy="134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13563600"/>
            <a:ext cx="24574500" cy="15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563600"/>
            <a:ext cx="12192000" cy="152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30200" y="419100"/>
            <a:ext cx="23774400" cy="1612900"/>
          </a:xfrm>
          <a:prstGeom prst="rect">
            <a:avLst/>
          </a:prstGeom>
        </p:spPr>
        <p:txBody>
          <a:bodyPr lIns="0" tIns="115143" rIns="0" bIns="115143" rtlCol="0" anchor="ctr"/>
          <a:lstStyle/>
          <a:p>
            <a:pPr lvl="0" algn="ctr">
              <a:lnSpc>
                <a:spcPct val="99600"/>
              </a:lnSpc>
            </a:pPr>
            <a:r>
              <a:rPr lang="en-US" sz="9066" b="0" i="0" u="none" strike="noStrike">
                <a:solidFill>
                  <a:srgbClr val="3958E3"/>
                </a:solidFill>
                <a:latin typeface="S-Core Dream 7 ExtraBold"/>
                <a:ea typeface="S-Core Dream 7 ExtraBold"/>
                <a:cs typeface="S-Core Dream 7 ExtraBold"/>
              </a:rPr>
              <a:t>목차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2933700"/>
            <a:ext cx="7048500" cy="4305300"/>
          </a:xfrm>
          <a:prstGeom prst="rect">
            <a:avLst/>
          </a:prstGeom>
          <a:effectLst>
            <a:outerShdw blurRad="150477" dist="165359" dir="5400000">
              <a:srgbClr val="CDD9ED">
                <a:alpha val="41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2501900"/>
            <a:ext cx="990600" cy="990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4724400"/>
            <a:ext cx="64897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44575" y="4360008"/>
            <a:ext cx="6604000" cy="16891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66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</a:t>
            </a:r>
            <a:r>
              <a:rPr lang="en-US" sz="2666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주제</a:t>
            </a:r>
            <a:r>
              <a:rPr lang="en-US" sz="2666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및 </a:t>
            </a:r>
            <a:r>
              <a:rPr lang="en-US" sz="2666" b="0" i="0" u="none" strike="noStrike" spc="-200" dirty="0" err="1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선정배경</a:t>
            </a:r>
            <a:endParaRPr lang="en-US" sz="2666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marL="457200" lvl="0" indent="-457200" algn="ctr">
              <a:lnSpc>
                <a:spcPct val="99600"/>
              </a:lnSpc>
              <a:buFontTx/>
              <a:buChar char="-"/>
            </a:pPr>
            <a:r>
              <a:rPr lang="en-US" sz="2666" b="0" i="0" u="none" strike="noStrike" spc="-200" dirty="0" err="1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기획의도</a:t>
            </a:r>
            <a:r>
              <a:rPr lang="en-US" sz="2666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</a:p>
          <a:p>
            <a:pPr lvl="0" algn="ctr">
              <a:lnSpc>
                <a:spcPct val="99600"/>
              </a:lnSpc>
            </a:pPr>
            <a:r>
              <a:rPr lang="en-US" sz="2666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</a:t>
            </a:r>
            <a:r>
              <a:rPr lang="en-US" sz="2666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프로젝트</a:t>
            </a:r>
            <a:r>
              <a:rPr lang="en-US" sz="2666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내용</a:t>
            </a:r>
            <a:r>
              <a:rPr lang="en-US" sz="2666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및 </a:t>
            </a:r>
            <a:r>
              <a:rPr lang="en-US" sz="2666" b="0" i="0" u="none" strike="noStrike" spc="-200" dirty="0" err="1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컨셉</a:t>
            </a:r>
            <a:endParaRPr lang="en-US" sz="2666" b="0" i="0" u="none" strike="noStrike" spc="-200" dirty="0" smtClean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sz="2666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</a:t>
            </a:r>
            <a:r>
              <a:rPr lang="ko-KR" altLang="en-US" sz="2666" spc="-200" dirty="0" err="1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훈련내용</a:t>
            </a:r>
            <a:r>
              <a:rPr lang="ko-KR" altLang="en-US" sz="2666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과의 연관성</a:t>
            </a:r>
            <a:endParaRPr lang="en-US" altLang="ko-KR" sz="2666" spc="-200" dirty="0" smtClean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sz="2666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</a:t>
            </a:r>
            <a:r>
              <a:rPr lang="ko-KR" altLang="en-US" sz="2666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개발환경 및 </a:t>
            </a:r>
            <a:r>
              <a:rPr lang="ko-KR" altLang="en-US" sz="2666" b="0" i="0" u="none" strike="noStrike" spc="-200" dirty="0" err="1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활용장비</a:t>
            </a:r>
            <a:endParaRPr lang="en-US" sz="2666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3300" y="3810000"/>
            <a:ext cx="66167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프로젝트 개요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7000" y="2628900"/>
            <a:ext cx="749300" cy="749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000500" y="2768600"/>
            <a:ext cx="622300" cy="406400"/>
          </a:xfrm>
          <a:prstGeom prst="rect">
            <a:avLst/>
          </a:prstGeom>
        </p:spPr>
        <p:txBody>
          <a:bodyPr lIns="0" tIns="56907" rIns="0" bIns="56907" rtlCol="0" anchor="ctr"/>
          <a:lstStyle/>
          <a:p>
            <a:pPr lvl="0" algn="ctr">
              <a:lnSpc>
                <a:spcPct val="83830"/>
              </a:lnSpc>
            </a:pPr>
            <a:r>
              <a:rPr lang="en-US" sz="2297" b="0" i="0" u="none" strike="noStrike" spc="-200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100" y="2933700"/>
            <a:ext cx="7048500" cy="4305300"/>
          </a:xfrm>
          <a:prstGeom prst="rect">
            <a:avLst/>
          </a:prstGeom>
          <a:effectLst>
            <a:outerShdw blurRad="150477" dist="165359" dir="5400000">
              <a:srgbClr val="CDD9ED">
                <a:alpha val="41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0800" y="4724400"/>
            <a:ext cx="64897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890000" y="4889500"/>
            <a:ext cx="6604000" cy="12827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66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</a:t>
            </a:r>
            <a:r>
              <a:rPr lang="en-US" sz="2666" b="0" i="0" u="none" strike="noStrike" spc="-200" dirty="0" err="1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팀원</a:t>
            </a:r>
            <a:r>
              <a:rPr lang="en-US" sz="2666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별 </a:t>
            </a:r>
            <a:r>
              <a:rPr lang="en-US" sz="2666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역할</a:t>
            </a:r>
            <a:r>
              <a:rPr lang="en-US" sz="2666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및 </a:t>
            </a:r>
            <a:r>
              <a:rPr lang="en-US" sz="2666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담당</a:t>
            </a:r>
            <a:r>
              <a:rPr lang="en-US" sz="2666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업무</a:t>
            </a:r>
            <a:endParaRPr lang="en-US" sz="2666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99600"/>
              </a:lnSpc>
            </a:pPr>
            <a:endParaRPr lang="en-US" sz="2666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890000" y="3810000"/>
            <a:ext cx="66167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팀 </a:t>
            </a:r>
            <a:r>
              <a:rPr lang="en-US" sz="3200" b="0" i="0" u="none" strike="noStrike" dirty="0" err="1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구성</a:t>
            </a:r>
            <a:r>
              <a:rPr lang="en-US" sz="3200" b="0" i="0" u="none" strike="noStrike" dirty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 및 </a:t>
            </a:r>
            <a:r>
              <a:rPr lang="en-US" sz="3200" b="0" i="0" u="none" strike="noStrike" dirty="0" err="1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역할</a:t>
            </a:r>
            <a:endParaRPr lang="en-US" sz="3200" b="0" i="0" u="none" strike="noStrike" dirty="0">
              <a:solidFill>
                <a:srgbClr val="000000"/>
              </a:solidFill>
              <a:latin typeface="S-Core Dream 5 Medium"/>
              <a:ea typeface="S-Core Dream 5 Medium"/>
              <a:cs typeface="S-Core Dream 5 Medium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84000" y="2501900"/>
            <a:ext cx="990600" cy="990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98300" y="2628900"/>
            <a:ext cx="749300" cy="749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861800" y="2768600"/>
            <a:ext cx="622300" cy="406400"/>
          </a:xfrm>
          <a:prstGeom prst="rect">
            <a:avLst/>
          </a:prstGeom>
        </p:spPr>
        <p:txBody>
          <a:bodyPr lIns="0" tIns="56907" rIns="0" bIns="56907" rtlCol="0" anchor="ctr"/>
          <a:lstStyle/>
          <a:p>
            <a:pPr lvl="0" algn="ctr">
              <a:lnSpc>
                <a:spcPct val="83830"/>
              </a:lnSpc>
            </a:pPr>
            <a:r>
              <a:rPr lang="en-US" sz="2297" b="0" i="0" u="none" strike="noStrike" spc="-200">
                <a:solidFill>
                  <a:srgbClr val="FFFFFF"/>
                </a:solidFill>
                <a:latin typeface="S-Core Dream 7 ExtraBold"/>
                <a:ea typeface="S-Core Dream 7 ExtraBold"/>
                <a:cs typeface="S-Core Dream 7 ExtraBold"/>
              </a:rPr>
              <a:t>02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8100" y="2933700"/>
            <a:ext cx="7048500" cy="4305300"/>
          </a:xfrm>
          <a:prstGeom prst="rect">
            <a:avLst/>
          </a:prstGeom>
          <a:effectLst>
            <a:outerShdw blurRad="150477" dist="165359" dir="5400000">
              <a:srgbClr val="CDD9ED">
                <a:alpha val="41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27500" y="4724400"/>
            <a:ext cx="64897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6776700" y="4889500"/>
            <a:ext cx="6604000" cy="12827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66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</a:t>
            </a:r>
            <a:r>
              <a:rPr lang="ko-KR" altLang="en-US" sz="2666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프로젝트 수행 절차 </a:t>
            </a:r>
            <a:endParaRPr lang="en-US" sz="2666" b="0" i="0" u="none" strike="noStrike" spc="-200" dirty="0" smtClean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sz="2666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</a:t>
            </a:r>
            <a:r>
              <a:rPr lang="ko-KR" altLang="en-US" sz="2666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상세 일정</a:t>
            </a:r>
            <a:endParaRPr lang="en-US" altLang="ko-KR" sz="2666" b="0" i="0" u="none" strike="noStrike" spc="-200" dirty="0" smtClean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99600"/>
              </a:lnSpc>
            </a:pPr>
            <a:endParaRPr lang="en-US" altLang="ko-KR" sz="2666" b="0" i="0" u="none" strike="noStrike" spc="-200" dirty="0" smtClean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99600"/>
              </a:lnSpc>
            </a:pPr>
            <a:endParaRPr lang="en-US" sz="2666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64000" y="3810000"/>
            <a:ext cx="66167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수행 절차 및 방법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83400" y="2501900"/>
            <a:ext cx="990600" cy="990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697700" y="2628900"/>
            <a:ext cx="749300" cy="7493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9761200" y="2768600"/>
            <a:ext cx="622300" cy="406400"/>
          </a:xfrm>
          <a:prstGeom prst="rect">
            <a:avLst/>
          </a:prstGeom>
        </p:spPr>
        <p:txBody>
          <a:bodyPr lIns="0" tIns="56907" rIns="0" bIns="56907" rtlCol="0" anchor="ctr"/>
          <a:lstStyle/>
          <a:p>
            <a:pPr lvl="0" algn="ctr">
              <a:lnSpc>
                <a:spcPct val="83830"/>
              </a:lnSpc>
            </a:pPr>
            <a:r>
              <a:rPr lang="en-US" sz="2297" b="0" i="0" u="none" strike="noStrike" spc="-200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03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8343900"/>
            <a:ext cx="7048500" cy="4305300"/>
          </a:xfrm>
          <a:prstGeom prst="rect">
            <a:avLst/>
          </a:prstGeom>
          <a:effectLst>
            <a:outerShdw blurRad="150477" dist="165359" dir="5400000">
              <a:srgbClr val="CDD9ED">
                <a:alpha val="41000"/>
              </a:srgbClr>
            </a:outerShdw>
          </a:effectLst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7924800"/>
            <a:ext cx="990600" cy="990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10147300"/>
            <a:ext cx="6489700" cy="127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016000" y="10312400"/>
            <a:ext cx="6604000" cy="16891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66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</a:t>
            </a:r>
            <a:r>
              <a:rPr lang="ko-KR" altLang="en-US" sz="2666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개발 환경 구축</a:t>
            </a:r>
            <a:endParaRPr lang="en-US" altLang="ko-KR" sz="2666" spc="-200" dirty="0" smtClean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666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</a:t>
            </a:r>
            <a:r>
              <a:rPr lang="ko-KR" altLang="en-US" sz="2666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핵심기능 구현</a:t>
            </a:r>
            <a:endParaRPr lang="en-US" altLang="ko-KR" sz="2666" spc="-200" dirty="0" smtClean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666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</a:t>
            </a:r>
            <a:r>
              <a:rPr lang="ko-KR" altLang="en-US" sz="2666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통합 </a:t>
            </a:r>
            <a:r>
              <a:rPr lang="ko-KR" altLang="en-US" sz="2666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및 </a:t>
            </a:r>
            <a:r>
              <a:rPr lang="ko-KR" altLang="en-US" sz="2666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테스트</a:t>
            </a:r>
            <a:endParaRPr lang="en-US" altLang="ko-KR" sz="2666" spc="-200" dirty="0" smtClean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666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</a:t>
            </a:r>
            <a:r>
              <a:rPr lang="ko-KR" altLang="en-US" sz="2666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구현 결과 </a:t>
            </a:r>
            <a:r>
              <a:rPr lang="ko-KR" altLang="en-US" sz="2666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화면</a:t>
            </a:r>
            <a:endParaRPr lang="en-US" sz="2666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03300" y="9232900"/>
            <a:ext cx="66167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수행 경과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37000" y="8039100"/>
            <a:ext cx="749300" cy="7493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4000500" y="8191500"/>
            <a:ext cx="622300" cy="406400"/>
          </a:xfrm>
          <a:prstGeom prst="rect">
            <a:avLst/>
          </a:prstGeom>
        </p:spPr>
        <p:txBody>
          <a:bodyPr lIns="0" tIns="56907" rIns="0" bIns="56907" rtlCol="0" anchor="ctr"/>
          <a:lstStyle/>
          <a:p>
            <a:pPr lvl="0" algn="ctr">
              <a:lnSpc>
                <a:spcPct val="83830"/>
              </a:lnSpc>
            </a:pPr>
            <a:r>
              <a:rPr lang="en-US" sz="2297" b="0" i="0" u="none" strike="noStrike" spc="-200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04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100" y="8343900"/>
            <a:ext cx="7048500" cy="4305300"/>
          </a:xfrm>
          <a:prstGeom prst="rect">
            <a:avLst/>
          </a:prstGeom>
          <a:effectLst>
            <a:outerShdw blurRad="150477" dist="165359" dir="5400000">
              <a:srgbClr val="CDD9ED">
                <a:alpha val="41000"/>
              </a:srgbClr>
            </a:outerShdw>
          </a:effectLst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0800" y="10147300"/>
            <a:ext cx="6489700" cy="127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8890000" y="10312400"/>
            <a:ext cx="6604000" cy="12827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66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</a:t>
            </a:r>
            <a:r>
              <a:rPr lang="ko-KR" altLang="en-US" sz="2666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문제 </a:t>
            </a:r>
            <a:r>
              <a:rPr lang="ko-KR" altLang="en-US" sz="2666" b="0" i="0" u="none" strike="noStrike" spc="-200" dirty="0" err="1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해결사례</a:t>
            </a:r>
            <a:endParaRPr lang="en-US" sz="2666" b="0" i="0" u="none" strike="noStrike" spc="-200" dirty="0" smtClean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sz="2666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</a:t>
            </a:r>
            <a:r>
              <a:rPr lang="en-US" sz="2666" b="0" i="0" u="none" strike="noStrike" spc="-200" dirty="0" err="1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문제</a:t>
            </a:r>
            <a:r>
              <a:rPr lang="en-US" sz="2666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해결</a:t>
            </a:r>
            <a:r>
              <a:rPr lang="en-US" sz="2666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ko-KR" altLang="en-US" sz="2666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및 해결 방법</a:t>
            </a:r>
            <a:endParaRPr lang="en-US" sz="2666" b="0" i="0" u="none" strike="noStrike" spc="-200" dirty="0" smtClean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99600"/>
              </a:lnSpc>
            </a:pPr>
            <a:endParaRPr lang="en-US" sz="2666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8890000" y="9232900"/>
            <a:ext cx="66167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트러블 슈팅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84000" y="7924800"/>
            <a:ext cx="990600" cy="990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98300" y="8039100"/>
            <a:ext cx="749300" cy="7493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11861800" y="8191500"/>
            <a:ext cx="622300" cy="406400"/>
          </a:xfrm>
          <a:prstGeom prst="rect">
            <a:avLst/>
          </a:prstGeom>
        </p:spPr>
        <p:txBody>
          <a:bodyPr lIns="0" tIns="56907" rIns="0" bIns="56907" rtlCol="0" anchor="ctr"/>
          <a:lstStyle/>
          <a:p>
            <a:pPr lvl="0" algn="ctr">
              <a:lnSpc>
                <a:spcPct val="83830"/>
              </a:lnSpc>
            </a:pPr>
            <a:r>
              <a:rPr lang="en-US" sz="2297" b="0" i="0" u="none" strike="noStrike" spc="-200">
                <a:solidFill>
                  <a:srgbClr val="FFFFFF"/>
                </a:solidFill>
                <a:latin typeface="S-Core Dream 7 ExtraBold"/>
                <a:ea typeface="S-Core Dream 7 ExtraBold"/>
                <a:cs typeface="S-Core Dream 7 ExtraBold"/>
              </a:rPr>
              <a:t>05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48100" y="8343900"/>
            <a:ext cx="7048500" cy="4305300"/>
          </a:xfrm>
          <a:prstGeom prst="rect">
            <a:avLst/>
          </a:prstGeom>
          <a:effectLst>
            <a:outerShdw blurRad="150477" dist="165359" dir="5400000">
              <a:srgbClr val="CDD9ED">
                <a:alpha val="41000"/>
              </a:srgbClr>
            </a:outerShdw>
          </a:effectLst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27500" y="10147300"/>
            <a:ext cx="6489700" cy="12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6776700" y="10312400"/>
            <a:ext cx="6604000" cy="16891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66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</a:t>
            </a:r>
            <a:r>
              <a:rPr lang="en-US" sz="2666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완성도</a:t>
            </a:r>
            <a:r>
              <a:rPr lang="en-US" sz="2666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평가</a:t>
            </a:r>
            <a:endParaRPr lang="en-US" sz="2666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sz="2666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</a:t>
            </a:r>
            <a:r>
              <a:rPr lang="ko-KR" altLang="en-US" sz="2666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달성한 목표</a:t>
            </a:r>
            <a:r>
              <a:rPr lang="ko-KR" altLang="en-US" sz="2666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와</a:t>
            </a:r>
            <a:r>
              <a:rPr lang="en-US" sz="2666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아쉬운</a:t>
            </a:r>
            <a:r>
              <a:rPr lang="en-US" sz="2666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점</a:t>
            </a:r>
            <a:endParaRPr lang="en-US" sz="2666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sz="2666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</a:t>
            </a:r>
            <a:r>
              <a:rPr lang="en-US" sz="2666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프로젝트</a:t>
            </a:r>
            <a:r>
              <a:rPr lang="en-US" sz="2666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수행</a:t>
            </a:r>
            <a:r>
              <a:rPr lang="en-US" sz="2666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소감</a:t>
            </a:r>
            <a:endParaRPr lang="en-US" sz="2666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6764000" y="9232900"/>
            <a:ext cx="66167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자체 평가 의견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583400" y="7924800"/>
            <a:ext cx="990600" cy="990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697700" y="8039100"/>
            <a:ext cx="749300" cy="74930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9761200" y="8191500"/>
            <a:ext cx="622300" cy="406400"/>
          </a:xfrm>
          <a:prstGeom prst="rect">
            <a:avLst/>
          </a:prstGeom>
        </p:spPr>
        <p:txBody>
          <a:bodyPr lIns="0" tIns="56907" rIns="0" bIns="56907" rtlCol="0" anchor="ctr"/>
          <a:lstStyle/>
          <a:p>
            <a:pPr lvl="0" algn="ctr">
              <a:lnSpc>
                <a:spcPct val="83830"/>
              </a:lnSpc>
            </a:pPr>
            <a:r>
              <a:rPr lang="en-US" sz="2297" b="0" i="0" u="none" strike="noStrike" spc="-200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5346700" y="-5346700"/>
            <a:ext cx="13741400" cy="2442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5803900" y="-774700"/>
            <a:ext cx="15798800" cy="134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13563600"/>
            <a:ext cx="24574500" cy="15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563600"/>
            <a:ext cx="121920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0" y="1397000"/>
            <a:ext cx="2667000" cy="2692400"/>
          </a:xfrm>
          <a:prstGeom prst="rect">
            <a:avLst/>
          </a:prstGeom>
          <a:effectLst>
            <a:outerShdw blurRad="106502" dist="163849" dir="5400000">
              <a:srgbClr val="344096">
                <a:alpha val="16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749300" y="5143500"/>
            <a:ext cx="5930900" cy="2641600"/>
          </a:xfrm>
          <a:prstGeom prst="rect">
            <a:avLst/>
          </a:prstGeom>
        </p:spPr>
        <p:txBody>
          <a:bodyPr lIns="0" tIns="0" rIns="0" bIns="101600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프로젝트 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9300" y="8089900"/>
            <a:ext cx="5727700" cy="1778000"/>
          </a:xfrm>
          <a:prstGeom prst="rect">
            <a:avLst/>
          </a:prstGeom>
        </p:spPr>
        <p:txBody>
          <a:bodyPr lIns="0" tIns="20320" rIns="0" bIns="0" rtlCol="0" anchor="t"/>
          <a:lstStyle/>
          <a:p>
            <a:pPr lvl="0" algn="l">
              <a:lnSpc>
                <a:spcPct val="106240"/>
              </a:lnSpc>
            </a:pPr>
            <a:r>
              <a:rPr lang="en-US" sz="2666" b="0" i="0" u="none" strike="noStrike" spc="-20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본 프로젝트는 인공지능 기술을 활용하여 공장 환경에서 발생할 수 있는 위험 상황을 실시간으로 감지하고 대응하는 시스템을 개발하는 것을 목표로 합니다.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33600" y="2743200"/>
            <a:ext cx="9029700" cy="2336800"/>
          </a:xfrm>
          <a:prstGeom prst="rect">
            <a:avLst/>
          </a:prstGeom>
        </p:spPr>
        <p:txBody>
          <a:bodyPr lIns="0" tIns="33528" rIns="0" bIns="0" rtlCol="0" anchor="t"/>
          <a:lstStyle/>
          <a:p>
            <a:pPr lvl="0" algn="l">
              <a:lnSpc>
                <a:spcPct val="101259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기존 공장 안전 관리 시스템은 시각적 감시나 수동 보고 체계에 의존</a:t>
            </a:r>
          </a:p>
          <a:p>
            <a:pPr lvl="0" algn="l">
              <a:lnSpc>
                <a:spcPct val="101259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음향 기반 위험 상황을 실시간으로 감지하고 대응하기 어려움</a:t>
            </a:r>
          </a:p>
          <a:p>
            <a:pPr lvl="0" algn="l">
              <a:lnSpc>
                <a:spcPct val="101259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작업자가 직접 보고하거나 다른 사람이 발견해야만 대응 가능한 구조적 한계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33600" y="1917700"/>
            <a:ext cx="90551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 spc="-300">
                <a:solidFill>
                  <a:srgbClr val="3958E3"/>
                </a:solidFill>
                <a:latin typeface="S-Core Dream 5 Medium"/>
                <a:ea typeface="S-Core Dream 5 Medium"/>
                <a:cs typeface="S-Core Dream 5 Medium"/>
              </a:rPr>
              <a:t>주제 및 선정 배경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33600" y="8610600"/>
            <a:ext cx="9029700" cy="1879600"/>
          </a:xfrm>
          <a:prstGeom prst="rect">
            <a:avLst/>
          </a:prstGeom>
        </p:spPr>
        <p:txBody>
          <a:bodyPr lIns="0" tIns="33528" rIns="0" bIns="0" rtlCol="0" anchor="t"/>
          <a:lstStyle/>
          <a:p>
            <a:pPr lvl="0" algn="l">
              <a:lnSpc>
                <a:spcPct val="101259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작업자의 비명, 도움 요청, 비상 상황 등 위험 신호를 정확하게 감지 필요</a:t>
            </a:r>
          </a:p>
          <a:p>
            <a:pPr lvl="0" algn="l">
              <a:lnSpc>
                <a:spcPct val="101259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실시간 자동 감지 및 즉시 알림 전송 시스템 필요</a:t>
            </a:r>
          </a:p>
          <a:p>
            <a:pPr lvl="0" algn="l">
              <a:lnSpc>
                <a:spcPct val="101259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체계적인 이벤트 관리 및 통계 분석 필요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33600" y="7239000"/>
            <a:ext cx="9055100" cy="11938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 spc="-300" dirty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AI </a:t>
            </a:r>
            <a:r>
              <a:rPr lang="en-US" sz="3600" b="0" i="0" u="none" strike="noStrike" spc="-300" dirty="0" err="1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기반</a:t>
            </a:r>
            <a:r>
              <a:rPr lang="en-US" sz="3600" b="0" i="0" u="none" strike="noStrike" spc="-300" dirty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 </a:t>
            </a:r>
            <a:r>
              <a:rPr lang="en-US" sz="3600" b="0" i="0" u="none" strike="noStrike" spc="-300" dirty="0" err="1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오디오</a:t>
            </a:r>
            <a:r>
              <a:rPr lang="en-US" sz="3600" b="0" i="0" u="none" strike="noStrike" spc="-300" dirty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 </a:t>
            </a:r>
            <a:r>
              <a:rPr lang="en-US" sz="3600" b="0" i="0" u="none" strike="noStrike" spc="-300" dirty="0" err="1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분석을</a:t>
            </a:r>
            <a:r>
              <a:rPr lang="en-US" sz="3600" b="0" i="0" u="none" strike="noStrike" spc="-300" dirty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 </a:t>
            </a:r>
            <a:r>
              <a:rPr lang="en-US" sz="3600" b="0" i="0" u="none" strike="noStrike" spc="-300" dirty="0" err="1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활용한</a:t>
            </a:r>
            <a:r>
              <a:rPr lang="en-US" sz="3600" b="0" i="0" u="none" strike="noStrike" spc="-300" dirty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 </a:t>
            </a:r>
            <a:r>
              <a:rPr lang="en-US" sz="3600" b="0" i="0" u="none" strike="noStrike" spc="-300" dirty="0" err="1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공장</a:t>
            </a:r>
            <a:r>
              <a:rPr lang="en-US" sz="3600" b="0" i="0" u="none" strike="noStrike" spc="-300" dirty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 </a:t>
            </a:r>
            <a:r>
              <a:rPr lang="en-US" sz="3600" b="0" i="0" u="none" strike="noStrike" spc="-300" dirty="0" err="1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안전</a:t>
            </a:r>
            <a:r>
              <a:rPr lang="en-US" sz="3600" b="0" i="0" u="none" strike="noStrike" spc="-300" dirty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 </a:t>
            </a:r>
            <a:r>
              <a:rPr lang="en-US" sz="3600" b="0" i="0" u="none" strike="noStrike" spc="-300" dirty="0" err="1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모니터링</a:t>
            </a:r>
            <a:r>
              <a:rPr lang="en-US" sz="3600" b="0" i="0" u="none" strike="noStrike" spc="-300" dirty="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 </a:t>
            </a:r>
            <a:r>
              <a:rPr lang="en-US" sz="3600" b="0" i="0" u="none" strike="noStrike" spc="-300" dirty="0" err="1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시스템</a:t>
            </a:r>
            <a:endParaRPr lang="en-US" sz="3600" b="0" i="0" u="none" strike="noStrike" spc="-300" dirty="0">
              <a:solidFill>
                <a:srgbClr val="000000"/>
              </a:solidFill>
              <a:latin typeface="S-Core Dream 5 Medium"/>
              <a:ea typeface="S-Core Dream 5 Medium"/>
              <a:cs typeface="S-Core Dream 5 Medium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25" y="957452"/>
            <a:ext cx="8058151" cy="118872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5346700" y="-5346700"/>
            <a:ext cx="13741400" cy="2442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5803900" y="-774700"/>
            <a:ext cx="15798800" cy="134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13563600"/>
            <a:ext cx="24574500" cy="15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563600"/>
            <a:ext cx="121920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1447800"/>
            <a:ext cx="2794000" cy="344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77900" y="6832600"/>
            <a:ext cx="10922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95300" y="5143500"/>
            <a:ext cx="5930900" cy="2641600"/>
          </a:xfrm>
          <a:prstGeom prst="rect">
            <a:avLst/>
          </a:prstGeom>
        </p:spPr>
        <p:txBody>
          <a:bodyPr lIns="0" tIns="0" rIns="0" bIns="101600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프로젝트 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300" y="8089900"/>
            <a:ext cx="5727700" cy="16891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인공지능 기반 오디오 분석 기술을 활용하여 공장 환경에서 발생하는 위험 소리를 실시간으로 감지하고, 자동화된 안전 모니터링 시스템을 구축하여 데이터 기반 안전 관리를 지원합니다.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1500" y="1397000"/>
            <a:ext cx="16484600" cy="2247900"/>
          </a:xfrm>
          <a:prstGeom prst="rect">
            <a:avLst/>
          </a:prstGeom>
          <a:effectLst>
            <a:outerShdw blurRad="78462" dist="86223" dir="5400000">
              <a:srgbClr val="CDD9ED">
                <a:alpha val="41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7315200" y="2120900"/>
            <a:ext cx="156845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300">
                <a:solidFill>
                  <a:srgbClr val="3958E3"/>
                </a:solidFill>
                <a:latin typeface="Pretendard Bold"/>
                <a:ea typeface="Pretendard Bold"/>
                <a:cs typeface="Pretendard Bold"/>
              </a:rPr>
              <a:t>기획의도 및 특화 포인트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1500" y="4064000"/>
            <a:ext cx="5295900" cy="8255000"/>
          </a:xfrm>
          <a:prstGeom prst="rect">
            <a:avLst/>
          </a:prstGeom>
          <a:effectLst>
            <a:outerShdw blurRad="185364" dist="203697" dir="5400000">
              <a:srgbClr val="CDD9ED">
                <a:alpha val="41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alphaModFix amt="54000"/>
          </a:blip>
          <a:stretch>
            <a:fillRect/>
          </a:stretch>
        </p:blipFill>
        <p:spPr>
          <a:xfrm rot="-10800000">
            <a:off x="7175500" y="5676900"/>
            <a:ext cx="47879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112000" y="4330700"/>
            <a:ext cx="4902200" cy="10541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44CCE5"/>
                </a:solidFill>
                <a:latin typeface="S-Core Dream 5 Medium"/>
                <a:ea typeface="S-Core Dream 5 Medium"/>
                <a:cs typeface="S-Core Dream 5 Medium"/>
              </a:rPr>
              <a:t>AI 기반 실시간 오디오 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12000" y="5918200"/>
            <a:ext cx="4902200" cy="36449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딥러닝 모델을 활용한 7가지 소리 클래스 분류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Mel Spectrogram 기반 정확한 오디오 특징 추출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- 3초 단위 자동 분석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- 85% 이상 확률 기준 위험 판단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오감지 최소화를 위한 다중 임계값 적용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09500" y="4051300"/>
            <a:ext cx="5295900" cy="8255000"/>
          </a:xfrm>
          <a:prstGeom prst="rect">
            <a:avLst/>
          </a:prstGeom>
          <a:effectLst>
            <a:outerShdw blurRad="185364" dist="203697" dir="5400000">
              <a:srgbClr val="CDD9ED">
                <a:alpha val="41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>
            <a:alphaModFix amt="54000"/>
          </a:blip>
          <a:stretch>
            <a:fillRect/>
          </a:stretch>
        </p:blipFill>
        <p:spPr>
          <a:xfrm rot="-10800000">
            <a:off x="12763500" y="5664200"/>
            <a:ext cx="47879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700000" y="4559300"/>
            <a:ext cx="49022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44CCE5"/>
                </a:solidFill>
                <a:latin typeface="S-Core Dream 5 Medium"/>
                <a:ea typeface="S-Core Dream 5 Medium"/>
                <a:cs typeface="S-Core Dream 5 Medium"/>
              </a:rPr>
              <a:t>즉시 대응 시스템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12700" y="5905500"/>
            <a:ext cx="4902200" cy="23114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위험 감지 시 자동 이벤트 생성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즉시 알림 전송 시스템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실시간 모니터링 대시보드 제공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사용자별 알림 설정 기능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우선순위 분류 및 관리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97500" y="4051300"/>
            <a:ext cx="5295900" cy="8255000"/>
          </a:xfrm>
          <a:prstGeom prst="rect">
            <a:avLst/>
          </a:prstGeom>
          <a:effectLst>
            <a:outerShdw blurRad="185364" dist="203697" dir="5400000">
              <a:srgbClr val="CDD9ED">
                <a:alpha val="41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alphaModFix amt="54000"/>
          </a:blip>
          <a:stretch>
            <a:fillRect/>
          </a:stretch>
        </p:blipFill>
        <p:spPr>
          <a:xfrm rot="-10800000">
            <a:off x="18351500" y="5664200"/>
            <a:ext cx="47879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8288000" y="4559300"/>
            <a:ext cx="49022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44CCE5"/>
                </a:solidFill>
                <a:latin typeface="S-Core Dream 5 Medium"/>
                <a:ea typeface="S-Core Dream 5 Medium"/>
                <a:cs typeface="S-Core Dream 5 Medium"/>
              </a:rPr>
              <a:t>체계적인 데이터 관리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300700" y="5905500"/>
            <a:ext cx="4902200" cy="23114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이벤트 로그 저장 및 통계 분석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구역별, 유형별, 기간별 필터링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검색 기능 제공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체계적인 데이터베이스 설계</a:t>
            </a:r>
          </a:p>
          <a:p>
            <a:pPr lvl="0" algn="ct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사용자 친화적 인터페이스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5346700" y="-5346700"/>
            <a:ext cx="13741400" cy="2442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5803900" y="-774700"/>
            <a:ext cx="15798800" cy="134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13563600"/>
            <a:ext cx="24574500" cy="15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563600"/>
            <a:ext cx="121920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5400000">
            <a:off x="673100" y="6858000"/>
            <a:ext cx="115443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2400300"/>
            <a:ext cx="2781300" cy="2489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95300" y="5143500"/>
            <a:ext cx="5930900" cy="2641600"/>
          </a:xfrm>
          <a:prstGeom prst="rect">
            <a:avLst/>
          </a:prstGeom>
        </p:spPr>
        <p:txBody>
          <a:bodyPr lIns="0" tIns="0" rIns="0" bIns="101600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프로젝트 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300" y="8089900"/>
            <a:ext cx="5727700" cy="20955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본 프로젝트는 공장 환경에서 발생하는 소리를 실시간으로 분석하여 위험 상황을 감지하고, 즉각적인 대응을 가능하게 하는 시스템을 구현합니다. 'AI가 듣는 공장, 안전이 보장되는 공장'이라는 컨셉으로 개발되었습니다.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6900" y="1079500"/>
            <a:ext cx="5397500" cy="350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23700" y="1092200"/>
            <a:ext cx="11836400" cy="3505200"/>
          </a:xfrm>
          <a:prstGeom prst="rect">
            <a:avLst/>
          </a:prstGeom>
          <a:effectLst>
            <a:outerShdw blurRad="122585" dist="134709" dir="5400000">
              <a:srgbClr val="CDD9ED">
                <a:alpha val="41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2344400" y="1511300"/>
            <a:ext cx="10960100" cy="711200"/>
          </a:xfrm>
          <a:prstGeom prst="rect">
            <a:avLst/>
          </a:prstGeom>
        </p:spPr>
        <p:txBody>
          <a:bodyPr lIns="0" tIns="0" rIns="0" bIns="63500" rtlCol="0" anchor="b"/>
          <a:lstStyle/>
          <a:p>
            <a:pPr lvl="0" algn="l">
              <a:lnSpc>
                <a:spcPct val="95449"/>
              </a:lnSpc>
            </a:pPr>
            <a:r>
              <a:rPr lang="en-US" sz="4000" b="0" i="0" u="none" strike="noStrike" spc="-300">
                <a:solidFill>
                  <a:srgbClr val="3958E3"/>
                </a:solidFill>
                <a:latin typeface="Pretendard Bold"/>
                <a:ea typeface="Pretendard Bold"/>
                <a:cs typeface="Pretendard Bold"/>
              </a:rPr>
              <a:t>실시간 오디오 녹음 및 분석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44400" y="2336800"/>
            <a:ext cx="10922000" cy="18034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웹 브라우저 기반 오디오 녹음 기능</a:t>
            </a:r>
          </a:p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- 3초 단위 자동 분석 시스템</a:t>
            </a:r>
          </a:p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실시간 위험 감지 및 알림</a:t>
            </a:r>
          </a:p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녹음 데이터 저장 및 관리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6900" y="5105400"/>
            <a:ext cx="5397500" cy="350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23700" y="5118100"/>
            <a:ext cx="11836400" cy="3505200"/>
          </a:xfrm>
          <a:prstGeom prst="rect">
            <a:avLst/>
          </a:prstGeom>
          <a:effectLst>
            <a:outerShdw blurRad="122585" dist="134709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12344400" y="5537200"/>
            <a:ext cx="10960100" cy="711200"/>
          </a:xfrm>
          <a:prstGeom prst="rect">
            <a:avLst/>
          </a:prstGeom>
        </p:spPr>
        <p:txBody>
          <a:bodyPr lIns="0" tIns="0" rIns="0" bIns="63500" rtlCol="0" anchor="b"/>
          <a:lstStyle/>
          <a:p>
            <a:pPr lvl="0" algn="l">
              <a:lnSpc>
                <a:spcPct val="95449"/>
              </a:lnSpc>
            </a:pPr>
            <a:r>
              <a:rPr lang="en-US" sz="4000" b="0" i="0" u="none" strike="noStrike" spc="-300">
                <a:solidFill>
                  <a:srgbClr val="3958E3"/>
                </a:solidFill>
                <a:latin typeface="Pretendard Bold"/>
                <a:ea typeface="Pretendard Bold"/>
                <a:cs typeface="Pretendard Bold"/>
              </a:rPr>
              <a:t>AI 기반 위험 소리 분류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44400" y="6362700"/>
            <a:ext cx="10922000" cy="18034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- 7가지 소리 클래스 분류</a:t>
            </a:r>
          </a:p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  (정상, 비명, 도움 요청, 비상, 배경 소음, 공장 소음, 도로 소음)</a:t>
            </a:r>
          </a:p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높은 정확도의 위험 판단 (85% 이상 확률 기준)</a:t>
            </a:r>
          </a:p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오감지 최소화를 위한 다중 임계값 적용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6900" y="9131300"/>
            <a:ext cx="5397500" cy="3505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23700" y="9144000"/>
            <a:ext cx="11836400" cy="3505200"/>
          </a:xfrm>
          <a:prstGeom prst="rect">
            <a:avLst/>
          </a:prstGeom>
          <a:effectLst>
            <a:outerShdw blurRad="122585" dist="134709" dir="5400000">
              <a:srgbClr val="CDD9ED">
                <a:alpha val="41000"/>
              </a:srgbClr>
            </a:outerShdw>
          </a:effectLst>
        </p:spPr>
      </p:pic>
      <p:sp>
        <p:nvSpPr>
          <p:cNvPr id="20" name="TextBox 20"/>
          <p:cNvSpPr txBox="1"/>
          <p:nvPr/>
        </p:nvSpPr>
        <p:spPr>
          <a:xfrm>
            <a:off x="12344400" y="9550400"/>
            <a:ext cx="10960100" cy="711200"/>
          </a:xfrm>
          <a:prstGeom prst="rect">
            <a:avLst/>
          </a:prstGeom>
        </p:spPr>
        <p:txBody>
          <a:bodyPr lIns="0" tIns="0" rIns="0" bIns="63500" rtlCol="0" anchor="b"/>
          <a:lstStyle/>
          <a:p>
            <a:pPr lvl="0" algn="l">
              <a:lnSpc>
                <a:spcPct val="95449"/>
              </a:lnSpc>
            </a:pPr>
            <a:r>
              <a:rPr lang="en-US" sz="4000" b="0" i="0" u="none" strike="noStrike" spc="-300">
                <a:solidFill>
                  <a:srgbClr val="3958E3"/>
                </a:solidFill>
                <a:latin typeface="Pretendard Bold"/>
                <a:ea typeface="Pretendard Bold"/>
                <a:cs typeface="Pretendard Bold"/>
              </a:rPr>
              <a:t>프로젝트 컨셉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44400" y="10375900"/>
            <a:ext cx="10922000" cy="1803400"/>
          </a:xfrm>
          <a:prstGeom prst="rect">
            <a:avLst/>
          </a:prstGeom>
        </p:spPr>
        <p:txBody>
          <a:bodyPr lIns="0" tIns="46566" rIns="0" bIns="0" rtlCol="0" anchor="t"/>
          <a:lstStyle/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'AI가 듣는 공장, 안전이 보장되는 공장'</a:t>
            </a:r>
          </a:p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인공지능이 24시간 공장의 소리를 듣고 분석</a:t>
            </a:r>
          </a:p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위험 상황을 즉시 감지하고 알림</a:t>
            </a:r>
          </a:p>
          <a:p>
            <a:pPr lvl="0" algn="l">
              <a:lnSpc>
                <a:spcPct val="95449"/>
              </a:lnSpc>
            </a:pPr>
            <a:r>
              <a:rPr lang="en-US" sz="2933" b="0" i="0" u="none" strike="noStrike" spc="-20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  <a:cs typeface="Pretendard Medium"/>
              </a:rPr>
              <a:t>- 데이터 기반 안전 관리로 사고 예방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5346700" y="-5346700"/>
            <a:ext cx="13741400" cy="2442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5803900" y="-774700"/>
            <a:ext cx="15798800" cy="134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5400000">
            <a:off x="6743700" y="6832600"/>
            <a:ext cx="10922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778000" y="6858000"/>
            <a:ext cx="20828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13563600"/>
            <a:ext cx="245745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563600"/>
            <a:ext cx="121920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500" y="3365500"/>
            <a:ext cx="6985000" cy="6985000"/>
          </a:xfrm>
          <a:prstGeom prst="rect">
            <a:avLst/>
          </a:prstGeom>
          <a:effectLst>
            <a:outerShdw blurRad="244475" dist="268654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9700" y="3695700"/>
            <a:ext cx="6350000" cy="635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06100" y="2705100"/>
            <a:ext cx="3022600" cy="269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8000" y="1066800"/>
            <a:ext cx="1790700" cy="1790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802600" y="1066800"/>
            <a:ext cx="1790700" cy="1790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8000" y="7061200"/>
            <a:ext cx="1727200" cy="1727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878800" y="7061200"/>
            <a:ext cx="1727200" cy="1727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499600" y="4965700"/>
            <a:ext cx="5422900" cy="4356100"/>
          </a:xfrm>
          <a:prstGeom prst="rect">
            <a:avLst/>
          </a:prstGeom>
        </p:spPr>
        <p:txBody>
          <a:bodyPr lIns="0" tIns="114504" rIns="0" bIns="114504" rtlCol="0" anchor="ctr"/>
          <a:lstStyle/>
          <a:p>
            <a:pPr lvl="0" algn="ctr">
              <a:lnSpc>
                <a:spcPct val="99600"/>
              </a:lnSpc>
            </a:pPr>
            <a:r>
              <a:rPr lang="en-US" sz="9016" b="0" i="0" u="none" strike="noStrike">
                <a:solidFill>
                  <a:srgbClr val="FFFFFF"/>
                </a:solidFill>
                <a:latin typeface="S-Core Dream 7 ExtraBold"/>
                <a:ea typeface="S-Core Dream 7 ExtraBold"/>
                <a:cs typeface="S-Core Dream 7 ExtraBold"/>
              </a:rPr>
              <a:t>훈련내용과의 연관성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78000" y="4267200"/>
            <a:ext cx="6845300" cy="18669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React 기반 프론트엔드 개발</a:t>
            </a:r>
          </a:p>
          <a:p>
            <a:pPr lvl="0" algn="l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컴포넌트 설계 및 구현</a:t>
            </a:r>
          </a:p>
          <a:p>
            <a:pPr lvl="0" algn="l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상태 관리 및 라우팅</a:t>
            </a:r>
          </a:p>
          <a:p>
            <a:pPr lvl="0" algn="l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반응형 웹 디자인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78000" y="3390900"/>
            <a:ext cx="68834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 spc="-30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웹 개발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78000" y="10426700"/>
            <a:ext cx="6845300" cy="18669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MySQL 데이터베이스 설계</a:t>
            </a:r>
          </a:p>
          <a:p>
            <a:pPr lvl="0" algn="l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ERD 설계 및 구축</a:t>
            </a:r>
          </a:p>
          <a:p>
            <a:pPr lvl="0" algn="l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쿼리 최적화</a:t>
            </a:r>
          </a:p>
          <a:p>
            <a:pPr lvl="0" algn="l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JPA/Hibernate 활용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78000" y="9550400"/>
            <a:ext cx="68834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 spc="-30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데이터베이스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748000" y="4267200"/>
            <a:ext cx="6870700" cy="18669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Spring Boot 기반 API 개발</a:t>
            </a:r>
          </a:p>
          <a:p>
            <a:pPr lvl="0" algn="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비즈니스 로직 구현</a:t>
            </a:r>
          </a:p>
          <a:p>
            <a:pPr lvl="0" algn="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데이터베이스 연동</a:t>
            </a:r>
          </a:p>
          <a:p>
            <a:pPr lvl="0" algn="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보안 및 인증 구현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722600" y="3390900"/>
            <a:ext cx="69088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r">
              <a:lnSpc>
                <a:spcPct val="99600"/>
              </a:lnSpc>
            </a:pPr>
            <a:r>
              <a:rPr lang="en-US" sz="3600" b="0" i="0" u="none" strike="noStrike" spc="-30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백엔드 개발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748000" y="10426700"/>
            <a:ext cx="6870700" cy="18669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TensorFlow/Keras 모델 활용</a:t>
            </a:r>
          </a:p>
          <a:p>
            <a:pPr lvl="0" algn="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오디오 전처리 및 분석</a:t>
            </a:r>
          </a:p>
          <a:p>
            <a:pPr lvl="0" algn="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Mel Spectrogram 변환</a:t>
            </a:r>
          </a:p>
          <a:p>
            <a:pPr lvl="0" algn="r">
              <a:lnSpc>
                <a:spcPct val="99600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모델 서비스화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722600" y="9550400"/>
            <a:ext cx="69088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r">
              <a:lnSpc>
                <a:spcPct val="99600"/>
              </a:lnSpc>
            </a:pPr>
            <a:r>
              <a:rPr lang="en-US" sz="3600" b="0" i="0" u="none" strike="noStrike" spc="-30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인공지능/머신러닝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5346700" y="-5346700"/>
            <a:ext cx="13741400" cy="2442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5803900" y="-774700"/>
            <a:ext cx="15798800" cy="134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6100" y="2908300"/>
            <a:ext cx="152400" cy="646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2000"/>
          </a:blip>
          <a:stretch>
            <a:fillRect/>
          </a:stretch>
        </p:blipFill>
        <p:spPr>
          <a:xfrm>
            <a:off x="10795000" y="4089400"/>
            <a:ext cx="9982200" cy="742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10909300"/>
            <a:ext cx="6921500" cy="1206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8900" y="13563600"/>
            <a:ext cx="245745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3563600"/>
            <a:ext cx="121920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5400000">
            <a:off x="1651000" y="6832600"/>
            <a:ext cx="10922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700" y="1397000"/>
            <a:ext cx="2667000" cy="2692400"/>
          </a:xfrm>
          <a:prstGeom prst="rect">
            <a:avLst/>
          </a:prstGeom>
          <a:effectLst>
            <a:outerShdw blurRad="106502" dist="163849" dir="5400000">
              <a:srgbClr val="344096">
                <a:alpha val="16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6300" y="7493000"/>
            <a:ext cx="4635500" cy="4813300"/>
          </a:xfrm>
          <a:prstGeom prst="rect">
            <a:avLst/>
          </a:prstGeom>
          <a:effectLst>
            <a:outerShdw blurRad="162247" dist="178294" dir="5400000">
              <a:srgbClr val="CDD9ED">
                <a:alpha val="41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2500" y="7048500"/>
            <a:ext cx="1930400" cy="193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83800" y="7277100"/>
            <a:ext cx="14605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25100" y="7543800"/>
            <a:ext cx="952500" cy="952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00100" y="7493000"/>
            <a:ext cx="4635500" cy="4813300"/>
          </a:xfrm>
          <a:prstGeom prst="rect">
            <a:avLst/>
          </a:prstGeom>
          <a:effectLst>
            <a:outerShdw blurRad="162247" dist="178294" dir="5400000">
              <a:srgbClr val="CDD9ED">
                <a:alpha val="41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846300" y="7048500"/>
            <a:ext cx="1930400" cy="1930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87600" y="7277100"/>
            <a:ext cx="14605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465800" y="7493000"/>
            <a:ext cx="4635500" cy="4813300"/>
          </a:xfrm>
          <a:prstGeom prst="rect">
            <a:avLst/>
          </a:prstGeom>
          <a:effectLst>
            <a:outerShdw blurRad="162247" dist="178294" dir="5400000">
              <a:srgbClr val="CDD9ED">
                <a:alpha val="41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812000" y="7048500"/>
            <a:ext cx="1930400" cy="1930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053300" y="7277100"/>
            <a:ext cx="1460500" cy="146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303500" y="7467600"/>
            <a:ext cx="1016000" cy="1016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307300" y="7569200"/>
            <a:ext cx="927100" cy="927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93700" y="368300"/>
            <a:ext cx="5575300" cy="5575300"/>
          </a:xfrm>
          <a:prstGeom prst="rect">
            <a:avLst/>
          </a:prstGeom>
          <a:effectLst>
            <a:outerShdw blurRad="194931" dist="214210" dir="5400000">
              <a:srgbClr val="CDD9ED">
                <a:alpha val="41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13347700" y="622300"/>
            <a:ext cx="5067300" cy="5067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4">
            <a:alphaModFix amt="95000"/>
          </a:blip>
          <a:stretch>
            <a:fillRect/>
          </a:stretch>
        </p:blipFill>
        <p:spPr>
          <a:xfrm>
            <a:off x="12712700" y="457200"/>
            <a:ext cx="1473200" cy="1473200"/>
          </a:xfrm>
          <a:prstGeom prst="rect">
            <a:avLst/>
          </a:prstGeom>
          <a:effectLst>
            <a:outerShdw blurRad="59095" dist="136373" dir="2700000">
              <a:srgbClr val="344096">
                <a:alpha val="17000"/>
              </a:srgbClr>
            </a:outerShdw>
          </a:effectLst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>
            <a:alphaModFix amt="95000"/>
          </a:blip>
          <a:stretch>
            <a:fillRect/>
          </a:stretch>
        </p:blipFill>
        <p:spPr>
          <a:xfrm>
            <a:off x="17919700" y="1498600"/>
            <a:ext cx="1473200" cy="1473200"/>
          </a:xfrm>
          <a:prstGeom prst="rect">
            <a:avLst/>
          </a:prstGeom>
          <a:effectLst>
            <a:outerShdw blurRad="59095" dist="136373" dir="2700000">
              <a:srgbClr val="344096">
                <a:alpha val="17000"/>
              </a:srgbClr>
            </a:outerShdw>
          </a:effectLst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030200" y="889000"/>
            <a:ext cx="838200" cy="635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8148300" y="1714500"/>
            <a:ext cx="977900" cy="977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995400" y="2768600"/>
            <a:ext cx="3797300" cy="952500"/>
          </a:xfrm>
          <a:prstGeom prst="rect">
            <a:avLst/>
          </a:prstGeom>
        </p:spPr>
        <p:txBody>
          <a:bodyPr lIns="0" tIns="132079" rIns="0" bIns="132079" rtlCol="0" anchor="ctr"/>
          <a:lstStyle/>
          <a:p>
            <a:pPr lvl="0" algn="ctr">
              <a:lnSpc>
                <a:spcPct val="83830"/>
              </a:lnSpc>
            </a:pPr>
            <a:r>
              <a:rPr lang="en-US" sz="5333" b="0" i="0" u="none" strike="noStrike">
                <a:solidFill>
                  <a:srgbClr val="FFFFFF"/>
                </a:solidFill>
                <a:latin typeface="S-Core Dream 7 ExtraBold"/>
                <a:ea typeface="S-Core Dream 7 ExtraBold"/>
                <a:cs typeface="S-Core Dream 7 ExtraBold"/>
              </a:rPr>
              <a:t>개발환경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8">
            <a:alphaModFix amt="54000"/>
          </a:blip>
          <a:stretch>
            <a:fillRect/>
          </a:stretch>
        </p:blipFill>
        <p:spPr>
          <a:xfrm rot="10800000">
            <a:off x="8966200" y="9956800"/>
            <a:ext cx="3683000" cy="12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9">
            <a:alphaModFix amt="54000"/>
          </a:blip>
          <a:stretch>
            <a:fillRect/>
          </a:stretch>
        </p:blipFill>
        <p:spPr>
          <a:xfrm rot="10800000">
            <a:off x="14020800" y="9956800"/>
            <a:ext cx="3683000" cy="12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8">
            <a:alphaModFix amt="54000"/>
          </a:blip>
          <a:stretch>
            <a:fillRect/>
          </a:stretch>
        </p:blipFill>
        <p:spPr>
          <a:xfrm rot="10800000">
            <a:off x="18948400" y="9931400"/>
            <a:ext cx="3683000" cy="127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8775700" y="10210800"/>
            <a:ext cx="4089400" cy="16891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Windows 10/11</a:t>
            </a:r>
          </a:p>
          <a:p>
            <a:pPr lvl="0" algn="ctr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Linux (Ubuntu 20.04)</a:t>
            </a:r>
          </a:p>
          <a:p>
            <a:pPr lvl="0" algn="ctr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macOS</a:t>
            </a:r>
          </a:p>
          <a:p>
            <a:pPr lvl="0" algn="ctr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클라우드 환경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597900" y="9232900"/>
            <a:ext cx="4432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en-US" sz="3333" b="0" i="0" u="none" strike="noStrike" spc="-20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운영체제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779500" y="10210800"/>
            <a:ext cx="4089400" cy="16891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IntelliJ IDEA</a:t>
            </a:r>
          </a:p>
          <a:p>
            <a:pPr lvl="0" algn="ctr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VS Code</a:t>
            </a:r>
          </a:p>
          <a:p>
            <a:pPr lvl="0" algn="ctr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PyCharm</a:t>
            </a:r>
          </a:p>
          <a:p>
            <a:pPr lvl="0" algn="ctr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Git/GitHub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601700" y="9232900"/>
            <a:ext cx="4432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en-US" sz="3333" b="0" i="0" u="none" strike="noStrike" spc="-20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개발 도구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8745200" y="10210800"/>
            <a:ext cx="4064000" cy="1485900"/>
          </a:xfrm>
          <a:prstGeom prst="rect">
            <a:avLst/>
          </a:prstGeom>
        </p:spPr>
        <p:txBody>
          <a:bodyPr lIns="0" tIns="2963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Spring Boot </a:t>
            </a:r>
          </a:p>
          <a:p>
            <a:pPr lvl="0" algn="ctr">
              <a:lnSpc>
                <a:spcPct val="99600"/>
              </a:lnSpc>
            </a:pPr>
            <a:r>
              <a:rPr lang="en-US" sz="23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React </a:t>
            </a:r>
          </a:p>
          <a:p>
            <a:pPr lvl="0" algn="ctr">
              <a:lnSpc>
                <a:spcPct val="99600"/>
              </a:lnSpc>
            </a:pPr>
            <a:r>
              <a:rPr lang="en-US" sz="23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Flask </a:t>
            </a:r>
          </a:p>
          <a:p>
            <a:pPr lvl="0" algn="ctr">
              <a:lnSpc>
                <a:spcPct val="99600"/>
              </a:lnSpc>
            </a:pPr>
            <a:r>
              <a:rPr lang="en-US" sz="2333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</a:t>
            </a:r>
            <a:r>
              <a:rPr lang="en-US" sz="2333" b="0" i="0" u="none" strike="noStrike" spc="-200" dirty="0" smtClean="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MySQL</a:t>
            </a:r>
            <a:endParaRPr lang="en-US" sz="2333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8567400" y="9232900"/>
            <a:ext cx="4432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en-US" sz="3333" b="0" i="0" u="none" strike="noStrike" spc="-20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서버 환경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9300" y="5143500"/>
            <a:ext cx="5930900" cy="2641600"/>
          </a:xfrm>
          <a:prstGeom prst="rect">
            <a:avLst/>
          </a:prstGeom>
        </p:spPr>
        <p:txBody>
          <a:bodyPr lIns="0" tIns="0" rIns="0" bIns="101600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개발환경 및 활용 장비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" y="8089900"/>
            <a:ext cx="5727700" cy="16891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본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프로젝트는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다양한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개발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환경과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도구를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활용하여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구현되었습니다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. 각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팀원의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로컬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환경에서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개발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후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통합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테스트를</a:t>
            </a:r>
            <a:r>
              <a:rPr lang="en-US" sz="2666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2666" b="0" i="0" u="none" strike="noStrike" spc="-200" dirty="0" err="1" smtClean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진행하였</a:t>
            </a:r>
            <a:r>
              <a:rPr lang="ko-KR" altLang="en-US" sz="2666" b="0" i="0" u="none" strike="noStrike" spc="-200" dirty="0" smtClean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습니다</a:t>
            </a:r>
            <a:r>
              <a:rPr lang="en-US" altLang="ko-KR" sz="2666" b="0" i="0" u="none" strike="noStrike" spc="-200" smtClean="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.</a:t>
            </a:r>
            <a:endParaRPr lang="en-US" sz="2666" b="0" i="0" u="none" strike="noStrike" spc="-200" dirty="0">
              <a:solidFill>
                <a:srgbClr val="000000">
                  <a:alpha val="47843"/>
                </a:srgbClr>
              </a:solidFill>
              <a:latin typeface="Pretendard Regular"/>
              <a:ea typeface="Pretendard Regular"/>
              <a:cs typeface="Pretendard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5346700" y="-5346700"/>
            <a:ext cx="13741400" cy="2442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5803900" y="-774700"/>
            <a:ext cx="15798800" cy="134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13563600"/>
            <a:ext cx="24574500" cy="15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563600"/>
            <a:ext cx="121920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5400000">
            <a:off x="1104900" y="6845300"/>
            <a:ext cx="120142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00" y="1397000"/>
            <a:ext cx="2667000" cy="2692400"/>
          </a:xfrm>
          <a:prstGeom prst="rect">
            <a:avLst/>
          </a:prstGeom>
          <a:effectLst>
            <a:outerShdw blurRad="106502" dist="163849" dir="5400000">
              <a:srgbClr val="344096">
                <a:alpha val="16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749300" y="5143500"/>
            <a:ext cx="5930900" cy="2641600"/>
          </a:xfrm>
          <a:prstGeom prst="rect">
            <a:avLst/>
          </a:prstGeom>
        </p:spPr>
        <p:txBody>
          <a:bodyPr lIns="0" tIns="0" rIns="0" bIns="101600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개발언어 및 기술 스택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9300" y="8089900"/>
            <a:ext cx="5727700" cy="16891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본 프로젝트는 웹 기반 풀스택 애플리케이션으로, 프론트엔드, 백엔드, 머신러닝 서비스, 데이터베이스 등 다양한 기술 스택을 활용하여 구현되었습니다.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2400" y="1054100"/>
            <a:ext cx="15951200" cy="2692400"/>
          </a:xfrm>
          <a:prstGeom prst="rect">
            <a:avLst/>
          </a:prstGeom>
          <a:effectLst>
            <a:outerShdw blurRad="94154" dist="103465" dir="5400000">
              <a:srgbClr val="CDD9ED">
                <a:alpha val="41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6500" y="2171700"/>
            <a:ext cx="444500" cy="444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alphaModFix amt="54000"/>
          </a:blip>
          <a:stretch>
            <a:fillRect/>
          </a:stretch>
        </p:blipFill>
        <p:spPr>
          <a:xfrm rot="-10800000">
            <a:off x="8648700" y="2247900"/>
            <a:ext cx="146177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648700" y="2476500"/>
            <a:ext cx="14719300" cy="8763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JavaScript (ES6+), React 18.2.0</a:t>
            </a:r>
          </a:p>
          <a:p>
            <a:pPr lvl="0" algn="l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React Router DOM 6.26.2, Axios 1.6.8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48700" y="1422400"/>
            <a:ext cx="14744700" cy="596900"/>
          </a:xfrm>
          <a:prstGeom prst="rect">
            <a:avLst/>
          </a:prstGeom>
        </p:spPr>
        <p:txBody>
          <a:bodyPr lIns="0" tIns="42333" rIns="0" bIns="42333" rtlCol="0" anchor="ctr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-20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프론트엔드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4025900"/>
            <a:ext cx="15951200" cy="2692400"/>
          </a:xfrm>
          <a:prstGeom prst="rect">
            <a:avLst/>
          </a:prstGeom>
          <a:effectLst>
            <a:outerShdw blurRad="94154" dist="103465" dir="5400000">
              <a:srgbClr val="CDD9ED">
                <a:alpha val="41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6500" y="5156200"/>
            <a:ext cx="444500" cy="444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>
            <a:alphaModFix amt="54000"/>
          </a:blip>
          <a:stretch>
            <a:fillRect/>
          </a:stretch>
        </p:blipFill>
        <p:spPr>
          <a:xfrm rot="-10800000">
            <a:off x="8648700" y="5219700"/>
            <a:ext cx="146177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648700" y="5448300"/>
            <a:ext cx="14719300" cy="8763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Java 17, Spring Boot 3.2.0</a:t>
            </a:r>
          </a:p>
          <a:p>
            <a:pPr lvl="0" algn="l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Spring Security, Spring Data JPA, JWT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48700" y="4406900"/>
            <a:ext cx="14744700" cy="596900"/>
          </a:xfrm>
          <a:prstGeom prst="rect">
            <a:avLst/>
          </a:prstGeom>
        </p:spPr>
        <p:txBody>
          <a:bodyPr lIns="0" tIns="42333" rIns="0" bIns="42333" rtlCol="0" anchor="ctr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-20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백엔드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2400" y="7023100"/>
            <a:ext cx="15951200" cy="2692400"/>
          </a:xfrm>
          <a:prstGeom prst="rect">
            <a:avLst/>
          </a:prstGeom>
          <a:effectLst>
            <a:outerShdw blurRad="94154" dist="103465" dir="5400000">
              <a:srgbClr val="CDD9ED">
                <a:alpha val="41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6500" y="8140700"/>
            <a:ext cx="444500" cy="444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alphaModFix amt="54000"/>
          </a:blip>
          <a:stretch>
            <a:fillRect/>
          </a:stretch>
        </p:blipFill>
        <p:spPr>
          <a:xfrm rot="-10800000">
            <a:off x="8648700" y="8216900"/>
            <a:ext cx="146177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648700" y="8445500"/>
            <a:ext cx="14719300" cy="8763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Python 3.8-3.11, Flask 3.0.0</a:t>
            </a:r>
          </a:p>
          <a:p>
            <a:pPr lvl="0" algn="l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TensorFlow 2.15.0, Keras 2.15.0, Librosa 0.10.1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648700" y="7404100"/>
            <a:ext cx="14744700" cy="596900"/>
          </a:xfrm>
          <a:prstGeom prst="rect">
            <a:avLst/>
          </a:prstGeom>
        </p:spPr>
        <p:txBody>
          <a:bodyPr lIns="0" tIns="42333" rIns="0" bIns="42333" rtlCol="0" anchor="ctr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-20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머신러닝 서비스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72400" y="10007600"/>
            <a:ext cx="15951200" cy="2692400"/>
          </a:xfrm>
          <a:prstGeom prst="rect">
            <a:avLst/>
          </a:prstGeom>
          <a:effectLst>
            <a:outerShdw blurRad="94154" dist="103465" dir="5400000">
              <a:srgbClr val="CDD9ED">
                <a:alpha val="41000"/>
              </a:srgbClr>
            </a:outerShdw>
          </a:effectLst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6500" y="11125200"/>
            <a:ext cx="444500" cy="444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>
            <a:alphaModFix amt="54000"/>
          </a:blip>
          <a:stretch>
            <a:fillRect/>
          </a:stretch>
        </p:blipFill>
        <p:spPr>
          <a:xfrm rot="-10800000">
            <a:off x="8648700" y="11201400"/>
            <a:ext cx="14617700" cy="127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648700" y="11430000"/>
            <a:ext cx="14719300" cy="8763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MySQL 8.0 이상</a:t>
            </a:r>
          </a:p>
          <a:p>
            <a:pPr lvl="0" algn="l">
              <a:lnSpc>
                <a:spcPct val="99600"/>
              </a:lnSpc>
            </a:pPr>
            <a:r>
              <a:rPr lang="en-US" sz="2666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JPA/Hibernate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648700" y="10388600"/>
            <a:ext cx="14744700" cy="596900"/>
          </a:xfrm>
          <a:prstGeom prst="rect">
            <a:avLst/>
          </a:prstGeom>
        </p:spPr>
        <p:txBody>
          <a:bodyPr lIns="0" tIns="42333" rIns="0" bIns="42333" rtlCol="0" anchor="ctr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-20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데이터베이스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5346700" y="-5346700"/>
            <a:ext cx="13741400" cy="2442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5803900" y="-774700"/>
            <a:ext cx="15798800" cy="134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13563600"/>
            <a:ext cx="24574500" cy="15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563600"/>
            <a:ext cx="121920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0" y="1397000"/>
            <a:ext cx="2667000" cy="2692400"/>
          </a:xfrm>
          <a:prstGeom prst="rect">
            <a:avLst/>
          </a:prstGeom>
          <a:effectLst>
            <a:outerShdw blurRad="106502" dist="163849" dir="5400000">
              <a:srgbClr val="344096">
                <a:alpha val="16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9300" y="1447800"/>
            <a:ext cx="7213600" cy="10858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49300" y="5143500"/>
            <a:ext cx="5930900" cy="2641600"/>
          </a:xfrm>
          <a:prstGeom prst="rect">
            <a:avLst/>
          </a:prstGeom>
        </p:spPr>
        <p:txBody>
          <a:bodyPr lIns="0" tIns="0" rIns="0" bIns="101600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>
                <a:solidFill>
                  <a:srgbClr val="44CCE5"/>
                </a:solidFill>
                <a:latin typeface="S-Core Dream 7 ExtraBold"/>
                <a:ea typeface="S-Core Dream 7 ExtraBold"/>
                <a:cs typeface="S-Core Dream 7 ExtraBold"/>
              </a:rPr>
              <a:t>시스템 구조도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9300" y="8089900"/>
            <a:ext cx="5727700" cy="1778000"/>
          </a:xfrm>
          <a:prstGeom prst="rect">
            <a:avLst/>
          </a:prstGeom>
        </p:spPr>
        <p:txBody>
          <a:bodyPr lIns="0" tIns="20320" rIns="0" bIns="0" rtlCol="0" anchor="t"/>
          <a:lstStyle/>
          <a:p>
            <a:pPr lvl="0" algn="l">
              <a:lnSpc>
                <a:spcPct val="106240"/>
              </a:lnSpc>
            </a:pPr>
            <a:r>
              <a:rPr lang="en-US" sz="2666" b="0" i="0" u="none" strike="noStrike" spc="-200">
                <a:solidFill>
                  <a:srgbClr val="000000">
                    <a:alpha val="47843"/>
                  </a:srgbClr>
                </a:solidFill>
                <a:latin typeface="Pretendard Regular"/>
                <a:ea typeface="Pretendard Regular"/>
                <a:cs typeface="Pretendard Regular"/>
              </a:rPr>
              <a:t>본 프로젝트는 프론트엔드, 백엔드, 데이터베이스/ML 서비스로 구성된 3계층 아키텍처를 채택하여 각 계층이 독립적으로 운영될 수 있도록 설계하였습니다.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33600" y="2743200"/>
            <a:ext cx="9029700" cy="2794000"/>
          </a:xfrm>
          <a:prstGeom prst="rect">
            <a:avLst/>
          </a:prstGeom>
        </p:spPr>
        <p:txBody>
          <a:bodyPr lIns="0" tIns="33528" rIns="0" bIns="0" rtlCol="0" anchor="t"/>
          <a:lstStyle/>
          <a:p>
            <a:pPr lvl="0" algn="l">
              <a:lnSpc>
                <a:spcPct val="101259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프론트엔드 (React): 사용자 인터페이스, 오디오 녹음 및 재생, 실시간 모니터링 대시보드 제공</a:t>
            </a:r>
          </a:p>
          <a:p>
            <a:pPr lvl="0" algn="l">
              <a:lnSpc>
                <a:spcPct val="101259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백엔드 (Spring Boot): RESTful API 서버, 비즈니스 로직 처리, 데이터베이스 연동, 사용자 인증 및 권한 관리</a:t>
            </a:r>
          </a:p>
          <a:p>
            <a:pPr lvl="0" algn="l">
              <a:lnSpc>
                <a:spcPct val="101259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데이터베이스 (MySQL): 사용자, 이벤트, 알림 등의 데이터 저장</a:t>
            </a:r>
          </a:p>
          <a:p>
            <a:pPr lvl="0" algn="l">
              <a:lnSpc>
                <a:spcPct val="101259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ML 서비스 (Flask): 오디오 분석, 위험 소리 감지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33600" y="1917700"/>
            <a:ext cx="90551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 spc="-300">
                <a:solidFill>
                  <a:srgbClr val="3958E3"/>
                </a:solidFill>
                <a:latin typeface="S-Core Dream 5 Medium"/>
                <a:ea typeface="S-Core Dream 5 Medium"/>
                <a:cs typeface="S-Core Dream 5 Medium"/>
              </a:rPr>
              <a:t>3계층 아키텍처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33600" y="8610600"/>
            <a:ext cx="9029700" cy="2794000"/>
          </a:xfrm>
          <a:prstGeom prst="rect">
            <a:avLst/>
          </a:prstGeom>
        </p:spPr>
        <p:txBody>
          <a:bodyPr lIns="0" tIns="33528" rIns="0" bIns="0" rtlCol="0" anchor="t"/>
          <a:lstStyle/>
          <a:p>
            <a:pPr lvl="0" algn="l">
              <a:lnSpc>
                <a:spcPct val="101259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마이크로서비스 구조: 각 컴포넌트가 독립적으로 운영 가능</a:t>
            </a:r>
          </a:p>
          <a:p>
            <a:pPr lvl="0" algn="l">
              <a:lnSpc>
                <a:spcPct val="101259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RESTful API: 표준화된 API 통신</a:t>
            </a:r>
          </a:p>
          <a:p>
            <a:pPr lvl="0" algn="l">
              <a:lnSpc>
                <a:spcPct val="101259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JWT 인증: 안전한 사용자 인증</a:t>
            </a:r>
          </a:p>
          <a:p>
            <a:pPr lvl="0" algn="l">
              <a:lnSpc>
                <a:spcPct val="101259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HTTP/REST API: 프론트엔드와 백엔드 간 통신</a:t>
            </a:r>
          </a:p>
          <a:p>
            <a:pPr lvl="0" algn="l">
              <a:lnSpc>
                <a:spcPct val="101259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데이터베이스 연동: JPA/Hibernate를 통한 ORM</a:t>
            </a:r>
          </a:p>
          <a:p>
            <a:pPr lvl="0" algn="l">
              <a:lnSpc>
                <a:spcPct val="101259"/>
              </a:lnSpc>
            </a:pPr>
            <a:r>
              <a:rPr lang="en-US" sz="2933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  <a:ea typeface="Pretendard Regular"/>
                <a:cs typeface="Pretendard Regular"/>
              </a:rPr>
              <a:t>- ML 서비스 연동: RestTemplate을 통한 API 호출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33600" y="7785100"/>
            <a:ext cx="90551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 spc="-300">
                <a:solidFill>
                  <a:srgbClr val="000000"/>
                </a:solidFill>
                <a:latin typeface="S-Core Dream 5 Medium"/>
                <a:ea typeface="S-Core Dream 5 Medium"/>
                <a:cs typeface="S-Core Dream 5 Medium"/>
              </a:rPr>
              <a:t>시스템 구성</a:t>
            </a:r>
          </a:p>
        </p:txBody>
      </p:sp>
    </p:spTree>
    <p:extLst>
      <p:ext uri="{BB962C8B-B14F-4D97-AF65-F5344CB8AC3E}">
        <p14:creationId xmlns:p14="http://schemas.microsoft.com/office/powerpoint/2010/main" val="1527997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1910</Words>
  <Application>Microsoft Office PowerPoint</Application>
  <PresentationFormat>사용자 지정</PresentationFormat>
  <Paragraphs>319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Pretendard Bold</vt:lpstr>
      <vt:lpstr>Pretendard Medium</vt:lpstr>
      <vt:lpstr>Pretendard Regular</vt:lpstr>
      <vt:lpstr>S-Core Dream 5 Medium</vt:lpstr>
      <vt:lpstr>S-Core Dream 7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21</cp:revision>
  <dcterms:created xsi:type="dcterms:W3CDTF">2006-08-16T00:00:00Z</dcterms:created>
  <dcterms:modified xsi:type="dcterms:W3CDTF">2026-01-28T06:17:36Z</dcterms:modified>
</cp:coreProperties>
</file>